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2" r:id="rId3"/>
    <p:sldId id="257" r:id="rId4"/>
    <p:sldId id="271" r:id="rId5"/>
    <p:sldId id="285" r:id="rId6"/>
    <p:sldId id="272" r:id="rId7"/>
    <p:sldId id="258" r:id="rId8"/>
    <p:sldId id="270" r:id="rId9"/>
    <p:sldId id="273" r:id="rId10"/>
    <p:sldId id="260" r:id="rId11"/>
    <p:sldId id="286" r:id="rId12"/>
    <p:sldId id="287" r:id="rId13"/>
    <p:sldId id="261" r:id="rId14"/>
    <p:sldId id="265" r:id="rId15"/>
    <p:sldId id="284" r:id="rId16"/>
    <p:sldId id="263" r:id="rId17"/>
    <p:sldId id="264" r:id="rId18"/>
    <p:sldId id="266" r:id="rId19"/>
    <p:sldId id="267" r:id="rId20"/>
    <p:sldId id="268" r:id="rId21"/>
    <p:sldId id="269" r:id="rId22"/>
    <p:sldId id="280" r:id="rId23"/>
    <p:sldId id="281" r:id="rId24"/>
    <p:sldId id="274" r:id="rId25"/>
    <p:sldId id="275" r:id="rId26"/>
    <p:sldId id="277" r:id="rId27"/>
    <p:sldId id="278" r:id="rId28"/>
    <p:sldId id="279" r:id="rId29"/>
    <p:sldId id="282" r:id="rId30"/>
    <p:sldId id="288" r:id="rId31"/>
    <p:sldId id="283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1338-C5F7-41C1-B6D8-A2B9D279C133}" type="datetimeFigureOut">
              <a:rPr lang="de-DE"/>
              <a:t>27.04.2017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B538-3F9F-4F33-A14E-683226B41740}" type="slidenum">
              <a:rPr lang="de-D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5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3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56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2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2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0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2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5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4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88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9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5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8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4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94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5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45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1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13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33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4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25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230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32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50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34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11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57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81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8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EB3054-B75A-4BD7-8B3E-8DC0F614FAF3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26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oFdg7WDOqA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ifiphysik.de/elektrizitaetslehre/elektromagnetische-induktion/versuche/generator-simulation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-wiki.de/mediawiki/index.php/Benutzer:Thies.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" y="1333500"/>
            <a:ext cx="11516295" cy="1606550"/>
          </a:xfrm>
        </p:spPr>
        <p:txBody>
          <a:bodyPr/>
          <a:lstStyle/>
          <a:p>
            <a:r>
              <a:rPr lang="de-DE" b="1" u="sng" dirty="0" err="1">
                <a:solidFill>
                  <a:srgbClr val="FFFFFF"/>
                </a:solidFill>
                <a:latin typeface="Arial"/>
              </a:rPr>
              <a:t>pumpspeicherkraftwerk</a:t>
            </a:r>
            <a:endParaRPr lang="en-US" b="1" u="sng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7750" y="1041315"/>
            <a:ext cx="10113963" cy="5699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75" y="171450"/>
            <a:ext cx="431886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spAutoFit/>
          </a:bodyPr>
          <a:lstStyle/>
          <a:p>
            <a:pPr algn="ctr"/>
            <a:r>
              <a:rPr lang="en-US" sz="4400" u="sng" dirty="0"/>
              <a:t>Funktionsweise</a:t>
            </a:r>
          </a:p>
        </p:txBody>
      </p:sp>
      <p:pic>
        <p:nvPicPr>
          <p:cNvPr id="3" name="Picture 2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3677" y="1104900"/>
            <a:ext cx="9991361" cy="5570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068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171450"/>
            <a:ext cx="964636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Funktionsweise - </a:t>
            </a:r>
            <a:r>
              <a:rPr lang="en-US" sz="4400" u="sng" dirty="0" err="1"/>
              <a:t>Generatorprinzip</a:t>
            </a:r>
            <a:endParaRPr lang="en-US" sz="4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382250" y="611505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4.1</a:t>
            </a:r>
          </a:p>
        </p:txBody>
      </p:sp>
      <p:pic>
        <p:nvPicPr>
          <p:cNvPr id="9" name="Picture 9" descr="Unbenan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982663"/>
            <a:ext cx="9798768" cy="576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87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" y="171450"/>
            <a:ext cx="964636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Funktionsweise - </a:t>
            </a:r>
            <a:r>
              <a:rPr lang="en-US" sz="4400" u="sng" dirty="0" err="1"/>
              <a:t>Generatorprinzip</a:t>
            </a:r>
            <a:endParaRPr lang="en-US" sz="4400" u="sng" dirty="0"/>
          </a:p>
        </p:txBody>
      </p:sp>
      <p:pic>
        <p:nvPicPr>
          <p:cNvPr id="5" name="Picture 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046714"/>
            <a:ext cx="8034308" cy="536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0075" y="6409469"/>
            <a:ext cx="90196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hlinkClick r:id="rId4"/>
              </a:rPr>
              <a:t>Animation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5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0361" y="1562100"/>
            <a:ext cx="7293753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800" u="sng" dirty="0"/>
              <a:t> Am Beispiel: PSW Geesthacht</a:t>
            </a:r>
          </a:p>
        </p:txBody>
      </p:sp>
      <p:pic>
        <p:nvPicPr>
          <p:cNvPr id="5" name="Picture 4" descr="geesthach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25" y="1987131"/>
            <a:ext cx="7135453" cy="475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487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58763"/>
            <a:ext cx="857133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dirty="0"/>
              <a:t>Aufgaben zum selber rechnen</a:t>
            </a:r>
            <a:r>
              <a:rPr lang="en-US" sz="4400" dirty="0">
                <a:solidFill>
                  <a:srgbClr val="000000"/>
                </a:solidFill>
              </a:rPr>
              <a:t> 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7150" y="885825"/>
            <a:ext cx="12414221" cy="784830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3200" u="sng" dirty="0">
                <a:latin typeface="Century Gothic"/>
              </a:rPr>
              <a:t>Alle benötigten Werte:</a:t>
            </a:r>
            <a:r>
              <a:rPr lang="en-US" sz="3200" dirty="0">
                <a:latin typeface="Century Gothic"/>
              </a:rPr>
              <a:t> </a:t>
            </a:r>
          </a:p>
          <a:p>
            <a:r>
              <a:rPr lang="en-US" sz="3200" i="1" dirty="0">
                <a:latin typeface="Arial"/>
                <a:cs typeface="Arial"/>
              </a:rPr>
              <a:t> V = 3.600.</a:t>
            </a:r>
            <a:r>
              <a:rPr lang="en-US" sz="3200" i="1" dirty="0" err="1">
                <a:latin typeface="Arial"/>
                <a:cs typeface="Arial"/>
              </a:rPr>
              <a:t>000m³</a:t>
            </a:r>
            <a:r>
              <a:rPr lang="en-US" sz="3200" i="1" dirty="0">
                <a:latin typeface="Arial"/>
                <a:cs typeface="Arial"/>
              </a:rPr>
              <a:t>  (</a:t>
            </a:r>
            <a:r>
              <a:rPr lang="en-US" sz="3200" i="1" dirty="0" err="1">
                <a:latin typeface="Arial"/>
                <a:cs typeface="Arial"/>
              </a:rPr>
              <a:t>1m³</a:t>
            </a:r>
            <a:r>
              <a:rPr lang="en-US" sz="3200" i="1" dirty="0">
                <a:latin typeface="Arial"/>
                <a:cs typeface="Arial"/>
              </a:rPr>
              <a:t>=</a:t>
            </a:r>
            <a:r>
              <a:rPr lang="en-US" sz="3200" i="1" dirty="0" err="1">
                <a:latin typeface="Arial"/>
                <a:cs typeface="Arial"/>
              </a:rPr>
              <a:t>1T</a:t>
            </a:r>
            <a:r>
              <a:rPr lang="en-US" sz="3200" i="1" dirty="0">
                <a:latin typeface="Arial"/>
                <a:cs typeface="Arial"/>
              </a:rPr>
              <a:t>)</a:t>
            </a:r>
            <a:r>
              <a:rPr lang="en-US" sz="3200" dirty="0">
                <a:latin typeface="Arial"/>
                <a:cs typeface="Arial"/>
              </a:rPr>
              <a:t> </a:t>
            </a:r>
            <a:endParaRPr lang="en-US" sz="3200" dirty="0">
              <a:latin typeface="Century Gothic"/>
              <a:cs typeface="Arial"/>
            </a:endParaRPr>
          </a:p>
          <a:p>
            <a:r>
              <a:rPr lang="en-US" sz="3200" i="1" dirty="0">
                <a:latin typeface="Arial"/>
                <a:cs typeface="Arial"/>
              </a:rPr>
              <a:t> m = 3.600.</a:t>
            </a:r>
            <a:r>
              <a:rPr lang="en-US" sz="3200" i="1" dirty="0" err="1">
                <a:latin typeface="Arial"/>
                <a:cs typeface="Arial"/>
              </a:rPr>
              <a:t>000T</a:t>
            </a:r>
            <a:r>
              <a:rPr lang="en-US" sz="3200" dirty="0">
                <a:latin typeface="Arial"/>
                <a:cs typeface="Arial"/>
              </a:rPr>
              <a:t> </a:t>
            </a:r>
            <a:endParaRPr lang="en-US" sz="3200" dirty="0">
              <a:latin typeface="Century Gothic"/>
              <a:cs typeface="Arial"/>
            </a:endParaRPr>
          </a:p>
          <a:p>
            <a:r>
              <a:rPr lang="en-US" sz="3200" i="1" dirty="0">
                <a:latin typeface="Arial"/>
                <a:cs typeface="Arial"/>
              </a:rPr>
              <a:t> Fallhöhe = h = 80m</a:t>
            </a:r>
            <a:r>
              <a:rPr lang="en-US" sz="3200" dirty="0">
                <a:latin typeface="Arial"/>
                <a:cs typeface="Arial"/>
              </a:rPr>
              <a:t> </a:t>
            </a:r>
          </a:p>
          <a:p>
            <a:r>
              <a:rPr lang="en-US" sz="3200" i="1" dirty="0">
                <a:latin typeface="Arial"/>
                <a:cs typeface="Arial"/>
              </a:rPr>
              <a:t> Erdanziehung = g = 9,81m/s²</a:t>
            </a:r>
            <a:r>
              <a:rPr lang="en-US" sz="3200" dirty="0">
                <a:latin typeface="Arial"/>
                <a:cs typeface="Arial"/>
              </a:rPr>
              <a:t> </a:t>
            </a:r>
          </a:p>
          <a:p>
            <a:r>
              <a:rPr lang="en-US" sz="3200" i="1" dirty="0">
                <a:latin typeface="Arial"/>
                <a:cs typeface="Arial"/>
              </a:rPr>
              <a:t> Wirkungsgrad = η = ca. 90%</a:t>
            </a:r>
            <a:r>
              <a:rPr lang="en-US" sz="3200" dirty="0">
                <a:latin typeface="Arial"/>
                <a:cs typeface="Arial"/>
              </a:rPr>
              <a:t> </a:t>
            </a:r>
          </a:p>
          <a:p>
            <a:r>
              <a:rPr lang="en-US" sz="3200" i="1" dirty="0">
                <a:latin typeface="Arial"/>
                <a:cs typeface="Arial"/>
              </a:rPr>
              <a:t> 3 Pumpen mit je einer Leistung (P) von 32MW </a:t>
            </a:r>
            <a:r>
              <a:rPr lang="en-US" sz="3200" dirty="0">
                <a:latin typeface="Arial"/>
                <a:cs typeface="Arial"/>
              </a:rPr>
              <a:t> </a:t>
            </a:r>
          </a:p>
          <a:p>
            <a:r>
              <a:rPr lang="en-US" sz="3200" i="1" dirty="0">
                <a:latin typeface="Arial"/>
                <a:cs typeface="Arial"/>
              </a:rPr>
              <a:t> Dauer der vollst. Wiederauff. = t = 9h </a:t>
            </a:r>
          </a:p>
          <a:p>
            <a:r>
              <a:rPr lang="en-US" sz="3200" i="1" dirty="0">
                <a:latin typeface="Arial"/>
                <a:cs typeface="Arial"/>
              </a:rPr>
              <a:t> 1MWh = ca. 24€ (Stand Q4,2016-Q1,2017)</a:t>
            </a:r>
          </a:p>
          <a:p>
            <a:r>
              <a:rPr lang="en-US" sz="3200" i="1" dirty="0">
                <a:latin typeface="Arial"/>
                <a:cs typeface="Arial"/>
              </a:rPr>
              <a:t> Nenndurchfluss =V = 66m/s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  </a:t>
            </a:r>
            <a:r>
              <a:rPr lang="en-US" sz="3200" dirty="0">
                <a:latin typeface="Arial"/>
                <a:cs typeface="Arial"/>
              </a:rPr>
              <a:t> </a:t>
            </a: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  <p:sp>
        <p:nvSpPr>
          <p:cNvPr id="4" name="Flowchart: Connector 3"/>
          <p:cNvSpPr/>
          <p:nvPr/>
        </p:nvSpPr>
        <p:spPr>
          <a:xfrm flipH="1" flipV="1">
            <a:off x="3562350" y="579120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1775" y="1301115"/>
            <a:ext cx="4978879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u="sng" dirty="0"/>
              <a:t>Alle benötigen Formeln:</a:t>
            </a:r>
            <a:endParaRPr lang="en-US" sz="3200" u="sng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8925" y="1781175"/>
            <a:ext cx="5122652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Wpot = M * g * h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Wel = t * P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FF"/>
                </a:solidFill>
              </a:rPr>
              <a:t>Wkin = 0,5 * m * v²</a:t>
            </a:r>
            <a:r>
              <a:rPr lang="en-US" sz="2800" dirty="0">
                <a:solidFill>
                  <a:srgbClr val="FFFFFF"/>
                </a:solidFill>
              </a:rPr>
              <a:t> 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V = V : t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/>
          </a:p>
        </p:txBody>
      </p:sp>
      <p:sp>
        <p:nvSpPr>
          <p:cNvPr id="10" name="Flowchart: Connector 9"/>
          <p:cNvSpPr/>
          <p:nvPr/>
        </p:nvSpPr>
        <p:spPr>
          <a:xfrm flipH="1" flipV="1">
            <a:off x="7115175" y="314325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58763"/>
            <a:ext cx="857133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dirty="0"/>
              <a:t>Aufgaben zum selber rechnen</a:t>
            </a:r>
            <a:r>
              <a:rPr lang="en-US" sz="4400" dirty="0">
                <a:solidFill>
                  <a:srgbClr val="000000"/>
                </a:solidFill>
              </a:rPr>
              <a:t> 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68338"/>
            <a:ext cx="12414221" cy="704808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800" dirty="0">
                <a:latin typeface="Century Gothic"/>
              </a:rPr>
              <a:t>a.) Wie groß ist die potenzielle Lageenergie (Wpot) des gesammten Oberbeckens (Ergebnis in MJ)?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r>
              <a:rPr lang="en-US" sz="2800" dirty="0"/>
              <a:t>b.) Wie groß ist dieser Betrag in MWh (Megawattstunden)?</a:t>
            </a:r>
          </a:p>
          <a:p>
            <a:r>
              <a:rPr lang="en-US" sz="2800" dirty="0"/>
              <a:t>c.) Wieviele MWh verbraucht das vollständige Wiederauffüllen des Oberbeckens?</a:t>
            </a:r>
          </a:p>
          <a:p>
            <a:r>
              <a:rPr lang="en-US" sz="2800" dirty="0"/>
              <a:t>d.)Stelle den Wert aus b.) in Relation zu c.) und berechne ob ein </a:t>
            </a:r>
            <a:endParaRPr lang="en-US" sz="3200" dirty="0"/>
          </a:p>
          <a:p>
            <a:r>
              <a:rPr lang="en-US" sz="2800" dirty="0"/>
              <a:t>Gewinn oder Verlust entsteht mit der Hilfe der Kosten einer </a:t>
            </a:r>
            <a:endParaRPr lang="en-US" sz="3200" dirty="0"/>
          </a:p>
          <a:p>
            <a:r>
              <a:rPr lang="en-US" sz="2800" dirty="0"/>
              <a:t>MWh. Sollte ein Verlust entstehen, wie viel müsste eine MWh </a:t>
            </a:r>
            <a:endParaRPr lang="en-US" sz="3200" dirty="0"/>
          </a:p>
          <a:p>
            <a:r>
              <a:rPr lang="en-US" sz="2800" dirty="0"/>
              <a:t>kosten damit es zu keinem Verlust kommt?</a:t>
            </a:r>
            <a:endParaRPr lang="en-US" sz="3200" dirty="0"/>
          </a:p>
          <a:p>
            <a:r>
              <a:rPr lang="en-US" sz="2800" dirty="0"/>
              <a:t>e.)Mit welcher Geschwindigkeit (v in km/h) trifft das </a:t>
            </a:r>
          </a:p>
          <a:p>
            <a:r>
              <a:rPr lang="en-US" sz="2800" dirty="0"/>
              <a:t>Wasser auf die Turbinen?</a:t>
            </a:r>
          </a:p>
          <a:p>
            <a:r>
              <a:rPr lang="en-US" sz="2800" dirty="0"/>
              <a:t>f.)Wie viele Stunden dauert es bis das Oberbecken </a:t>
            </a:r>
          </a:p>
          <a:p>
            <a:r>
              <a:rPr lang="en-US" sz="2800" dirty="0"/>
              <a:t>leer ist?</a:t>
            </a:r>
          </a:p>
          <a:p>
            <a:endParaRPr lang="en-US" sz="28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562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306" y="1314450"/>
            <a:ext cx="3593239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Aufgabe Nr.1a.)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65339" y="1897420"/>
            <a:ext cx="7248815" cy="39703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V = 3.600.</a:t>
            </a:r>
            <a:r>
              <a:rPr lang="en-US" sz="2800" i="1" dirty="0" err="1"/>
              <a:t>000m³</a:t>
            </a:r>
            <a:r>
              <a:rPr lang="en-US" sz="2800" i="1" dirty="0"/>
              <a:t>  (</a:t>
            </a:r>
            <a:r>
              <a:rPr lang="en-US" sz="2800" i="1" dirty="0" err="1"/>
              <a:t>1m³</a:t>
            </a:r>
            <a:r>
              <a:rPr lang="en-US" sz="2800" i="1" dirty="0"/>
              <a:t>=</a:t>
            </a:r>
            <a:r>
              <a:rPr lang="en-US" sz="2800" i="1" dirty="0" err="1"/>
              <a:t>1T</a:t>
            </a:r>
            <a:r>
              <a:rPr lang="en-US" sz="2800" i="1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m = 3.600.</a:t>
            </a:r>
            <a:r>
              <a:rPr lang="en-US" sz="2800" i="1" dirty="0" err="1"/>
              <a:t>000T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Fallhöhe = h = 80m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Erdanziehung = g = 9,81m/s²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FF"/>
                </a:solidFill>
                <a:latin typeface="Arial"/>
                <a:cs typeface="Arial"/>
              </a:rPr>
              <a:t>Wirkungsgrad = η = ca. 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24549" y="3609975"/>
            <a:ext cx="4042546" cy="123110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u="sng" dirty="0"/>
              <a:t>Formel:</a:t>
            </a:r>
            <a:r>
              <a:rPr lang="en-US" sz="2800" dirty="0"/>
              <a:t> </a:t>
            </a:r>
          </a:p>
          <a:p>
            <a:r>
              <a:rPr lang="en-US" sz="2800" i="1" dirty="0"/>
              <a:t> Wpot = M * g * h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8992" y="1897420"/>
            <a:ext cx="4367841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Ges.: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Wpot = ? MJ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025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6525" y="1317625"/>
            <a:ext cx="4002267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Rechnung Nr.1a.)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62" y="1900595"/>
            <a:ext cx="7120357" cy="252376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/>
              <a:t>Wpot = m * g * h</a:t>
            </a:r>
            <a:endParaRPr lang="en-US" sz="2800" i="1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800" i="1" dirty="0"/>
              <a:t>Wpot = 3.600.</a:t>
            </a:r>
            <a:r>
              <a:rPr lang="en-US" sz="2800" i="1" dirty="0" err="1"/>
              <a:t>000T</a:t>
            </a:r>
            <a:r>
              <a:rPr lang="en-US" sz="2800" i="1" dirty="0"/>
              <a:t> * 9,81m/s² * 80m</a:t>
            </a:r>
          </a:p>
          <a:p>
            <a:r>
              <a:rPr lang="en-US" sz="2800" i="1" dirty="0"/>
              <a:t>Wpot = 2.825.280.000KJ * 1000</a:t>
            </a:r>
          </a:p>
          <a:p>
            <a:r>
              <a:rPr lang="en-US" sz="2800" i="1" dirty="0"/>
              <a:t>Wpot = 2.825280MJ * 0,9</a:t>
            </a:r>
          </a:p>
          <a:p>
            <a:r>
              <a:rPr lang="en-US" sz="2800" i="1" dirty="0"/>
              <a:t>Wpot = </a:t>
            </a:r>
            <a:r>
              <a:rPr lang="en-US" sz="2800" i="1" u="sng" dirty="0"/>
              <a:t>2.542.</a:t>
            </a:r>
            <a:r>
              <a:rPr lang="en-US" sz="2800" i="1" u="sng" dirty="0" err="1"/>
              <a:t>752MJ</a:t>
            </a:r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136525" y="4381500"/>
            <a:ext cx="4002267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Rechnung Nr.1b.)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7" y="4971668"/>
            <a:ext cx="679078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/>
              <a:t>2.542.752MJ : 3600s = </a:t>
            </a:r>
            <a:r>
              <a:rPr lang="en-US" sz="2800" i="1" u="sng" dirty="0"/>
              <a:t>706,32MWh</a:t>
            </a:r>
            <a:endParaRPr lang="en-US" sz="2800" i="1" u="sng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81921" y="5453876"/>
            <a:ext cx="2100531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97054" y="4086225"/>
            <a:ext cx="2150852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847149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306" y="1314450"/>
            <a:ext cx="3593239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Aufgabe Nr.1c.)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50" y="1897063"/>
            <a:ext cx="10842325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3 Pumpen mit je einer Leistung von 32MW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Dauer der vollst. Wiederauff. = t = 9h </a:t>
            </a: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30218" y="4240479"/>
            <a:ext cx="4042546" cy="123110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 </a:t>
            </a:r>
            <a:r>
              <a:rPr lang="en-US" sz="2800" u="sng" dirty="0"/>
              <a:t>Formel:</a:t>
            </a:r>
            <a:r>
              <a:rPr lang="en-US" sz="2800" dirty="0"/>
              <a:t> </a:t>
            </a:r>
          </a:p>
          <a:p>
            <a:r>
              <a:rPr lang="en-US" sz="2800" i="1" dirty="0"/>
              <a:t> Wel= t * P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9577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/>
              <a:t>Rechnung 1c.)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84" y="4953000"/>
            <a:ext cx="608641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Century Gothic"/>
              </a:rPr>
              <a:t>9h * 3 * 32MW = </a:t>
            </a:r>
            <a:r>
              <a:rPr lang="en-US" sz="2800" i="1" u="sng" dirty="0">
                <a:solidFill>
                  <a:srgbClr val="FFFFFF"/>
                </a:solidFill>
                <a:latin typeface="Century Gothic"/>
              </a:rPr>
              <a:t>864MWh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770" y="5435209"/>
            <a:ext cx="1683588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5478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306" y="1314450"/>
            <a:ext cx="3593239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Aufgabe Nr.1d.)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77" y="1897420"/>
            <a:ext cx="7895178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1MWh = ca. 24€ (Stand Q4,2016-Q1,2017)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Wert aus b.) = 706,32MWh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Wert aus c.) = 864 MWh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62400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/>
              <a:t>Rechnung 1d.)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" y="4458368"/>
            <a:ext cx="7215097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Century Gothic"/>
              </a:rPr>
              <a:t>864MWh – 706,32MWh = </a:t>
            </a:r>
            <a:r>
              <a:rPr lang="en-US" sz="2800" i="1" u="sng" dirty="0">
                <a:solidFill>
                  <a:srgbClr val="FFFFFF"/>
                </a:solidFill>
                <a:latin typeface="Century Gothic"/>
              </a:rPr>
              <a:t>157,68MWh</a:t>
            </a:r>
            <a:endParaRPr lang="en-US" sz="2800" i="1" u="sng" dirty="0"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09575" y="5010150"/>
            <a:ext cx="587027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i="1" dirty="0"/>
              <a:t>157,68MWh * 24€ = </a:t>
            </a:r>
            <a:r>
              <a:rPr lang="en-US" sz="2800" i="1" u="sng" dirty="0"/>
              <a:t>3784,32€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05300" y="4932821"/>
            <a:ext cx="2100531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1850" y="5498979"/>
            <a:ext cx="1633267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-590550" y="6160649"/>
            <a:ext cx="675472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latin typeface="Century Gothic"/>
              </a:rPr>
              <a:t>20736,00€ : 706,32MWh = </a:t>
            </a:r>
            <a:r>
              <a:rPr lang="en-US" sz="2800" i="1" u="sng" dirty="0">
                <a:latin typeface="Century Gothic"/>
              </a:rPr>
              <a:t>29,36</a:t>
            </a:r>
            <a:r>
              <a:rPr lang="en-US" sz="2800" i="1" u="sng" dirty="0">
                <a:solidFill>
                  <a:srgbClr val="FFFFFF"/>
                </a:solidFill>
                <a:latin typeface="Century Gothic"/>
              </a:rPr>
              <a:t>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95450" y="5571490"/>
            <a:ext cx="820659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864MWh * 24€ = </a:t>
            </a:r>
            <a:r>
              <a:rPr lang="en-US" sz="2800" i="1" u="sng" dirty="0"/>
              <a:t>20736,00€</a:t>
            </a:r>
            <a:endParaRPr lang="en-US" sz="2800" i="1" u="sng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362450" y="6642293"/>
            <a:ext cx="1194757" cy="56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914650" y="6053131"/>
            <a:ext cx="1805793" cy="155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6014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82" y="209550"/>
            <a:ext cx="3346960" cy="7699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/>
              <a:t>Gliederung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375" y="1019175"/>
            <a:ext cx="11125170" cy="594008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2400" dirty="0"/>
              <a:t>1.Grundsätzliche Informationen</a:t>
            </a:r>
            <a:endParaRPr lang="en-US" sz="2400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400" dirty="0"/>
              <a:t>2.Problemstellung</a:t>
            </a:r>
          </a:p>
          <a:p>
            <a:r>
              <a:rPr lang="en-US" sz="2400" dirty="0">
                <a:solidFill>
                  <a:srgbClr val="FFFFFF"/>
                </a:solidFill>
                <a:latin typeface="Century Gothic"/>
              </a:rPr>
              <a:t>   </a:t>
            </a:r>
            <a:r>
              <a:rPr lang="en-US" sz="2000" i="1" dirty="0">
                <a:solidFill>
                  <a:srgbClr val="FFFFFF"/>
                </a:solidFill>
                <a:latin typeface="Century Gothic"/>
              </a:rPr>
              <a:t>2.</a:t>
            </a:r>
            <a:r>
              <a:rPr lang="en-US" sz="2000" i="1" dirty="0" err="1">
                <a:solidFill>
                  <a:srgbClr val="FFFFFF"/>
                </a:solidFill>
                <a:latin typeface="Century Gothic"/>
              </a:rPr>
              <a:t>1.Wo</a:t>
            </a:r>
            <a:r>
              <a:rPr lang="en-US" sz="2000" i="1" dirty="0">
                <a:solidFill>
                  <a:srgbClr val="FFFFFF"/>
                </a:solidFill>
                <a:latin typeface="Century Gothic"/>
              </a:rPr>
              <a:t> liegt das Problem bei der heutigen Energiegewinnung?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    </a:t>
            </a:r>
            <a:r>
              <a:rPr lang="en-US" sz="2000" i="1" dirty="0">
                <a:solidFill>
                  <a:srgbClr val="FFFFFF"/>
                </a:solidFill>
                <a:latin typeface="Century Gothic"/>
              </a:rPr>
              <a:t>2.</a:t>
            </a:r>
            <a:r>
              <a:rPr lang="en-US" sz="2000" i="1" dirty="0" err="1">
                <a:solidFill>
                  <a:srgbClr val="FFFFFF"/>
                </a:solidFill>
                <a:latin typeface="Century Gothic"/>
              </a:rPr>
              <a:t>2.Warum</a:t>
            </a:r>
            <a:r>
              <a:rPr lang="en-US" sz="2000" i="1" dirty="0">
                <a:solidFill>
                  <a:srgbClr val="FFFFFF"/>
                </a:solidFill>
                <a:latin typeface="Century Gothic"/>
              </a:rPr>
              <a:t> gibt es also Pumpspeicherkraftwerke?</a:t>
            </a:r>
            <a:r>
              <a:rPr lang="en-US" sz="2400" i="1" dirty="0">
                <a:solidFill>
                  <a:srgbClr val="FFFFFF"/>
                </a:solidFill>
                <a:latin typeface="Century Gothic"/>
              </a:rPr>
              <a:t>   </a:t>
            </a:r>
            <a:endParaRPr lang="en-US" sz="2400" i="1" dirty="0">
              <a:latin typeface="Century Gothic"/>
            </a:endParaRPr>
          </a:p>
          <a:p>
            <a:r>
              <a:rPr lang="en-US" sz="2400" dirty="0"/>
              <a:t>3.Aufbau</a:t>
            </a:r>
          </a:p>
          <a:p>
            <a:r>
              <a:rPr lang="en-US" sz="2400" dirty="0"/>
              <a:t>   </a:t>
            </a:r>
            <a:r>
              <a:rPr lang="en-US" sz="2000" i="1" dirty="0"/>
              <a:t>3.1.Francis-Turbine</a:t>
            </a:r>
            <a:r>
              <a:rPr lang="en-US" sz="2000" i="1" dirty="0">
                <a:solidFill>
                  <a:srgbClr val="000000"/>
                </a:solidFill>
              </a:rPr>
              <a:t> </a:t>
            </a:r>
          </a:p>
          <a:p>
            <a:r>
              <a:rPr lang="en-US" sz="2400" dirty="0"/>
              <a:t>4.Funktionsweise</a:t>
            </a:r>
          </a:p>
          <a:p>
            <a:r>
              <a:rPr lang="en-US" sz="2400" dirty="0"/>
              <a:t>   </a:t>
            </a:r>
            <a:r>
              <a:rPr lang="en-US" sz="2000" i="1" dirty="0"/>
              <a:t>4.1.</a:t>
            </a:r>
            <a:r>
              <a:rPr lang="en-US" sz="2000" i="1" dirty="0" err="1"/>
              <a:t>Generatorprinzip</a:t>
            </a:r>
          </a:p>
          <a:p>
            <a:r>
              <a:rPr lang="en-US" sz="2400" dirty="0" err="1"/>
              <a:t>5.Aufgaben</a:t>
            </a:r>
            <a:r>
              <a:rPr lang="en-US" sz="2400" dirty="0"/>
              <a:t> zum selber rechnen</a:t>
            </a:r>
          </a:p>
          <a:p>
            <a:r>
              <a:rPr lang="en-US" sz="2400" dirty="0"/>
              <a:t>6.Wirtschaftlichkeit</a:t>
            </a:r>
          </a:p>
          <a:p>
            <a:r>
              <a:rPr lang="en-US" sz="2400" dirty="0"/>
              <a:t>   </a:t>
            </a:r>
            <a:r>
              <a:rPr lang="en-US" sz="2000" i="1" dirty="0"/>
              <a:t>6.</a:t>
            </a:r>
            <a:r>
              <a:rPr lang="en-US" sz="2000" i="1" dirty="0" err="1"/>
              <a:t>1.negative</a:t>
            </a:r>
            <a:r>
              <a:rPr lang="en-US" sz="2000" i="1" dirty="0"/>
              <a:t> Aspekte</a:t>
            </a:r>
          </a:p>
          <a:p>
            <a:r>
              <a:rPr lang="en-US" sz="2000" i="1" dirty="0"/>
              <a:t>    6.</a:t>
            </a:r>
            <a:r>
              <a:rPr lang="en-US" sz="2000" i="1" dirty="0" err="1"/>
              <a:t>2.positive</a:t>
            </a:r>
            <a:r>
              <a:rPr lang="en-US" sz="2000" i="1" dirty="0"/>
              <a:t> Aspekte</a:t>
            </a:r>
          </a:p>
          <a:p>
            <a:r>
              <a:rPr lang="en-US" sz="2400" dirty="0"/>
              <a:t>7.Alternativen/Konkurrenz</a:t>
            </a:r>
          </a:p>
          <a:p>
            <a:r>
              <a:rPr lang="en-US" sz="2400" dirty="0"/>
              <a:t>   </a:t>
            </a:r>
            <a:r>
              <a:rPr lang="en-US" sz="2000" i="1" dirty="0"/>
              <a:t>7.1Kavernenkraftwerk</a:t>
            </a:r>
            <a:r>
              <a:rPr lang="en-US" sz="2000" i="1" dirty="0">
                <a:solidFill>
                  <a:srgbClr val="000000"/>
                </a:solidFill>
              </a:rPr>
              <a:t> </a:t>
            </a:r>
          </a:p>
          <a:p>
            <a:r>
              <a:rPr lang="en-US" sz="2400" dirty="0"/>
              <a:t>8.Vor-/Nachteile</a:t>
            </a:r>
          </a:p>
          <a:p>
            <a:r>
              <a:rPr lang="en-US" sz="2400" dirty="0"/>
              <a:t>9.Fazit</a:t>
            </a:r>
          </a:p>
        </p:txBody>
      </p:sp>
    </p:spTree>
    <p:extLst>
      <p:ext uri="{BB962C8B-B14F-4D97-AF65-F5344CB8AC3E}">
        <p14:creationId xmlns:p14="http://schemas.microsoft.com/office/powerpoint/2010/main" val="344312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10" y="1314449"/>
            <a:ext cx="3593239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Aufgabe Nr.1e.)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339" y="2133710"/>
            <a:ext cx="7895178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Wpot</a:t>
            </a:r>
            <a:r>
              <a:rPr lang="en-US" sz="2800" i="1" dirty="0"/>
              <a:t> = </a:t>
            </a:r>
            <a:r>
              <a:rPr lang="en-US" sz="2800" i="1" dirty="0" err="1"/>
              <a:t>Wkin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Wkin = 2.825.280MJ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m = 3.600.</a:t>
            </a:r>
            <a:r>
              <a:rPr lang="en-US" sz="2800" i="1" dirty="0" err="1"/>
              <a:t>000T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91960" y="2133710"/>
            <a:ext cx="4367841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Ges.: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v = ? km/h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855" y="3552825"/>
            <a:ext cx="4042546" cy="123110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u="sng" dirty="0"/>
              <a:t>Formel:</a:t>
            </a:r>
            <a:r>
              <a:rPr lang="en-US" sz="2800" dirty="0"/>
              <a:t> </a:t>
            </a:r>
          </a:p>
          <a:p>
            <a:r>
              <a:rPr lang="en-US" sz="2800" i="1" dirty="0"/>
              <a:t> Wkin = 0,5 * m * v²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184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1314450"/>
            <a:ext cx="4404833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Rechnung Nr.1e.)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77" y="2085975"/>
            <a:ext cx="7895178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/>
              <a:t>Wkin = 0,5 * m * v²   / * 2</a:t>
            </a:r>
          </a:p>
          <a:p>
            <a:r>
              <a:rPr lang="en-US" sz="2800" i="1" dirty="0"/>
              <a:t>Wkin * 2 = m * v²      / : m</a:t>
            </a:r>
          </a:p>
          <a:p>
            <a:r>
              <a:rPr lang="en-US" sz="2800" i="1" u="sng" dirty="0"/>
              <a:t>Wkin * 2</a:t>
            </a:r>
          </a:p>
          <a:p>
            <a:r>
              <a:rPr lang="en-US" sz="2800" i="1" dirty="0"/>
              <a:t>     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7414" y="313372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i="1" dirty="0"/>
              <a:t>= v²       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5404" y="3133725"/>
            <a:ext cx="2743200" cy="80021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/  √</a:t>
            </a:r>
            <a:br>
              <a:rPr lang="en-US" dirty="0"/>
            </a:br>
            <a:endParaRPr lang="en-US" dirty="0"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7" y="3932611"/>
            <a:ext cx="2743200" cy="150810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sz="2800" i="1" u="sng" dirty="0">
                <a:solidFill>
                  <a:srgbClr val="FFFFFF"/>
                </a:solidFill>
              </a:rPr>
              <a:t>Wkin * 2</a:t>
            </a:r>
            <a:r>
              <a:rPr lang="en-US" sz="2800" i="1" dirty="0">
                <a:solidFill>
                  <a:srgbClr val="FFFFFF"/>
                </a:solidFill>
              </a:rPr>
              <a:t> </a:t>
            </a:r>
            <a:endParaRPr lang="en-US" sz="2800" i="1" dirty="0"/>
          </a:p>
          <a:p>
            <a:pPr algn="ctr"/>
            <a:r>
              <a:rPr lang="en-US" sz="2800" i="1" dirty="0">
                <a:solidFill>
                  <a:srgbClr val="FFFFFF"/>
                </a:solidFill>
              </a:rPr>
              <a:t> m </a:t>
            </a:r>
            <a:endParaRPr lang="en-US" sz="2800" dirty="0"/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904994" y="3851275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6000" dirty="0"/>
              <a:t>√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6837" y="3948472"/>
            <a:ext cx="1518247" cy="155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182039" y="3948965"/>
            <a:ext cx="5750" cy="52314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1134164" y="4171549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i="1" dirty="0"/>
              <a:t>= 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9335" y="2085975"/>
            <a:ext cx="4950124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i="1" u="sng" dirty="0"/>
              <a:t>2.825.</a:t>
            </a:r>
            <a:r>
              <a:rPr lang="en-US" sz="2800" i="1" u="sng" dirty="0" err="1"/>
              <a:t>280MJ</a:t>
            </a:r>
            <a:r>
              <a:rPr lang="en-US" sz="2800" i="1" u="sng" dirty="0"/>
              <a:t> * 2 * 1000</a:t>
            </a:r>
          </a:p>
          <a:p>
            <a:pPr algn="ctr"/>
            <a:r>
              <a:rPr lang="en-US" sz="2800" i="1" dirty="0"/>
              <a:t>3.600.</a:t>
            </a:r>
            <a:r>
              <a:rPr lang="en-US" sz="2800" i="1" dirty="0" err="1"/>
              <a:t>000T</a:t>
            </a:r>
            <a:endParaRPr lang="en-US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72395" y="2075179"/>
            <a:ext cx="2743200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6600" dirty="0"/>
              <a:t>√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44226" y="2171700"/>
            <a:ext cx="3933642" cy="155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277994" y="2172128"/>
            <a:ext cx="5752" cy="81377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8240206" y="229425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i="1" dirty="0"/>
              <a:t>= 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1755" y="3369100"/>
            <a:ext cx="4418162" cy="123110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/>
              <a:t>v = 39,</a:t>
            </a:r>
            <a:r>
              <a:rPr lang="en-US" sz="2800" i="1" dirty="0" err="1"/>
              <a:t>62m</a:t>
            </a:r>
            <a:r>
              <a:rPr lang="en-US" sz="2800" i="1" dirty="0"/>
              <a:t>/s * 3,6</a:t>
            </a:r>
            <a:endParaRPr lang="en-US" sz="2800" i="1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800" i="1" dirty="0"/>
              <a:t>v = </a:t>
            </a:r>
            <a:r>
              <a:rPr lang="en-US" sz="2800" i="1" u="sng" dirty="0"/>
              <a:t>142,</a:t>
            </a:r>
            <a:r>
              <a:rPr lang="en-US" sz="2800" i="1" u="sng" dirty="0" err="1"/>
              <a:t>63km</a:t>
            </a:r>
            <a:r>
              <a:rPr lang="en-US" sz="2800" i="1" u="sng" dirty="0"/>
              <a:t>/h</a:t>
            </a:r>
          </a:p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630013" y="4322689"/>
            <a:ext cx="2100531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019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7" y="1333500"/>
            <a:ext cx="4404833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3200" dirty="0"/>
              <a:t>Aufgabe Nr.1f.)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39" y="2133710"/>
            <a:ext cx="7895178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V = </a:t>
            </a:r>
            <a:r>
              <a:rPr lang="en-US" sz="2800" i="1" dirty="0" err="1"/>
              <a:t>66m</a:t>
            </a:r>
            <a:r>
              <a:rPr lang="en-US" sz="2800" i="1" dirty="0"/>
              <a:t>/s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V = 3.600.000m³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960" y="2133710"/>
            <a:ext cx="4367841" cy="95410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Ges.: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 = ? s</a:t>
            </a:r>
          </a:p>
        </p:txBody>
      </p:sp>
      <p:sp>
        <p:nvSpPr>
          <p:cNvPr id="25" name="Flowchart: Connector 24"/>
          <p:cNvSpPr/>
          <p:nvPr/>
        </p:nvSpPr>
        <p:spPr>
          <a:xfrm flipH="1" flipV="1">
            <a:off x="809625" y="264795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53855" y="3552825"/>
            <a:ext cx="4042546" cy="123110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 </a:t>
            </a:r>
            <a:r>
              <a:rPr lang="en-US" sz="2800" u="sng" dirty="0"/>
              <a:t>Formel:</a:t>
            </a:r>
            <a:r>
              <a:rPr lang="en-US" sz="2800" dirty="0"/>
              <a:t> </a:t>
            </a:r>
          </a:p>
          <a:p>
            <a:r>
              <a:rPr lang="en-US" sz="2800" i="1" dirty="0"/>
              <a:t> V = V : t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Flowchart: Connector 29"/>
          <p:cNvSpPr/>
          <p:nvPr/>
        </p:nvSpPr>
        <p:spPr>
          <a:xfrm flipH="1" flipV="1">
            <a:off x="6048375" y="407670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0880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7" y="1333500"/>
            <a:ext cx="4404833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3200" dirty="0"/>
              <a:t>Rechnung Nr.1f.)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39" y="2133710"/>
            <a:ext cx="7895178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i="1" dirty="0"/>
              <a:t>V = V : t  / * t</a:t>
            </a:r>
          </a:p>
          <a:p>
            <a:r>
              <a:rPr lang="en-US" sz="2800" i="1" dirty="0"/>
              <a:t>V * t = V  / : V</a:t>
            </a:r>
          </a:p>
          <a:p>
            <a:r>
              <a:rPr lang="en-US" sz="2800" i="1" dirty="0"/>
              <a:t>t = V : 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0" name="Flowchart: Connector 29"/>
          <p:cNvSpPr/>
          <p:nvPr/>
        </p:nvSpPr>
        <p:spPr>
          <a:xfrm flipH="1" flipV="1">
            <a:off x="352425" y="2219325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 flipH="1" flipV="1">
            <a:off x="352425" y="264795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 flipH="1" flipV="1">
            <a:off x="2381250" y="264795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 flipH="1" flipV="1">
            <a:off x="1428750" y="3076575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63817" y="2133710"/>
            <a:ext cx="7895178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i="1" dirty="0"/>
              <a:t>t = 3.600.</a:t>
            </a:r>
            <a:r>
              <a:rPr lang="en-US" sz="2800" i="1" dirty="0" err="1"/>
              <a:t>000m³</a:t>
            </a:r>
            <a:r>
              <a:rPr lang="en-US" sz="2800" i="1" dirty="0"/>
              <a:t> : (</a:t>
            </a:r>
            <a:r>
              <a:rPr lang="en-US" sz="2800" i="1" dirty="0" err="1"/>
              <a:t>66m</a:t>
            </a:r>
            <a:r>
              <a:rPr lang="en-US" sz="2800" i="1" dirty="0"/>
              <a:t>/s * 3)</a:t>
            </a:r>
          </a:p>
          <a:p>
            <a:r>
              <a:rPr lang="en-US" sz="2800" i="1" dirty="0"/>
              <a:t>t = 18181,81s : 3600s</a:t>
            </a:r>
          </a:p>
          <a:p>
            <a:r>
              <a:rPr lang="en-US" sz="2800" i="1" dirty="0"/>
              <a:t>t = </a:t>
            </a:r>
            <a:r>
              <a:rPr lang="en-US" sz="2800" i="1" u="sng" dirty="0"/>
              <a:t>5,05h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038725" y="3470804"/>
            <a:ext cx="1015042" cy="563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809296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58763"/>
            <a:ext cx="9837379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Wirtschaftlichkeit-negative Aspekte</a:t>
            </a:r>
            <a:endParaRPr lang="en-US" sz="4400" u="sng"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333500"/>
            <a:ext cx="12414549" cy="526297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Abhängig von Investitionskosten, der installierten Leistung, dem Speicherinhalt, sowie den laufend schwankenden Stromkosten.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Rein physikalisch wird genau so viel Energie durch das Pumpen verbraucht, wie durch das abfließen produziert wird.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Durch die nicht 100% Umsetzung des Wirkungsgrades ist ein 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     Verlust also vorprogrammiert.</a:t>
            </a:r>
            <a:endParaRPr lang="en-US" sz="2800" dirty="0">
              <a:latin typeface="Century Goth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Selbst emissionsfrei, jedoch nicht die Kraftwerke, welche den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     Strom zum Abspeichern liefern.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72725" y="613410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6.1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152282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323975"/>
            <a:ext cx="12321846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Durch den im Tagesverlauf schwankenden Stromverbrauch ist ​ein PSW wirtschaftlich sinnvoll.​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Können den "blind" in das Netz gespeisten Strom zeitversetzt teuerer ​weiter verkaufen.​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  Erreicht dabei oft das vielfache seines Einkaufpreises.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100" y="258763"/>
            <a:ext cx="939851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Wirtschaftlichkeit-positive Aspekte</a:t>
            </a:r>
            <a:endParaRPr lang="en-US" sz="4400" u="sng" dirty="0">
              <a:latin typeface="Century Gothic"/>
            </a:endParaRPr>
          </a:p>
        </p:txBody>
      </p:sp>
      <p:pic>
        <p:nvPicPr>
          <p:cNvPr id="3" name="Picture 4" descr="falloutvaultboythumbs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44" y="3566843"/>
            <a:ext cx="4252822" cy="319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382250" y="615315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6.1</a:t>
            </a:r>
          </a:p>
        </p:txBody>
      </p:sp>
    </p:spTree>
    <p:extLst>
      <p:ext uri="{BB962C8B-B14F-4D97-AF65-F5344CB8AC3E}">
        <p14:creationId xmlns:p14="http://schemas.microsoft.com/office/powerpoint/2010/main" val="4247046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00" y="258763"/>
            <a:ext cx="668029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err="1"/>
              <a:t>Alternativen</a:t>
            </a:r>
            <a:r>
              <a:rPr lang="en-US" sz="4400" u="sng" dirty="0"/>
              <a:t>/Konkurrenz</a:t>
            </a:r>
            <a:endParaRPr lang="en-US" sz="4400" u="sng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3950" y="1238250"/>
            <a:ext cx="4310962" cy="11387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entury Gothic"/>
                <a:cs typeface="Arial"/>
              </a:rPr>
              <a:t> </a:t>
            </a:r>
            <a:r>
              <a:rPr lang="en-US" sz="3200" u="sng" dirty="0">
                <a:latin typeface="Century Gothic"/>
                <a:cs typeface="Arial"/>
              </a:rPr>
              <a:t>Kavernenkraftwerk</a:t>
            </a:r>
            <a:r>
              <a:rPr lang="en-US" sz="3200" dirty="0">
                <a:solidFill>
                  <a:srgbClr val="000000"/>
                </a:solidFill>
                <a:latin typeface="Century Gothic"/>
                <a:cs typeface="Arial"/>
              </a:rPr>
              <a:t> </a:t>
            </a:r>
            <a:endParaRPr lang="en-US" sz="3200" dirty="0">
              <a:solidFill>
                <a:srgbClr val="FFFFFF"/>
              </a:solidFill>
              <a:latin typeface="Century Gothic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Century Gothic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9675" y="1809750"/>
            <a:ext cx="9082776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Verfügt über eine Speicherfunktion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Selbe Funktionsweise wie ein PSW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Verläuft durch Berge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Vorteilhaft bei wenig Platz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Century Gothic"/>
              </a:rPr>
              <a:t>Schont</a:t>
            </a:r>
            <a:r>
              <a:rPr lang="en-US" sz="2800" dirty="0">
                <a:solidFill>
                  <a:srgbClr val="FFFFFF"/>
                </a:solidFill>
                <a:latin typeface="Century Gothic"/>
              </a:rPr>
              <a:t> das Landschaftsbild</a:t>
            </a:r>
          </a:p>
        </p:txBody>
      </p:sp>
      <p:pic>
        <p:nvPicPr>
          <p:cNvPr id="8" name="Picture 8" descr="csm_Funktionsschema_TWS_8b7cbeba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9679"/>
            <a:ext cx="7551368" cy="30984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7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71377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58763"/>
            <a:ext cx="2323082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>
                <a:solidFill>
                  <a:srgbClr val="FFFFFF"/>
                </a:solidFill>
                <a:latin typeface="Century Gothic"/>
              </a:rPr>
              <a:t>Vorteile</a:t>
            </a:r>
            <a:endParaRPr lang="en-US" sz="4400" u="sng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285875"/>
            <a:ext cx="12321846" cy="3970318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Unabdingbar für den heutigen Energie gebtriebenen Alltag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Kann in wenigen Minuten mit voller Leistung arbeiten 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Hat den höchsten Wirkungsgrad aller Kraftwerkstypen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Strombedarf individuell regelbar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Die Stromerzeugung kann ohne die Nutzung von Energie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gestartet werden</a:t>
            </a:r>
            <a:endParaRPr lang="en-US" sz="2800" dirty="0">
              <a:latin typeface="Century 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2" name="Picture 3" descr="header_vh_limberg2_ne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29" y="3920526"/>
            <a:ext cx="8801308" cy="268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40652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58763"/>
            <a:ext cx="29329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>
                <a:solidFill>
                  <a:srgbClr val="FFFFFF"/>
                </a:solidFill>
                <a:latin typeface="Century Gothic"/>
              </a:rPr>
              <a:t>Nachteile</a:t>
            </a:r>
            <a:endParaRPr lang="en-US" sz="4400" u="sng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" y="1323975"/>
            <a:ext cx="12321846" cy="3108543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Großer Eingriff in die Natur z.B. Fluten ganzer Gebiete, abholzen von Wäldern oder hineinbauen in Bergen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Massiver Größenunterschied zu anderen Kraftwerken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Durch die Turbinen sterben tausende Fische</a:t>
            </a:r>
            <a:endParaRPr lang="en-US" sz="2800" dirty="0">
              <a:latin typeface="Century 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Der stetig wechselnde Wasserspiegel beinträchtigt das Leben 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   aller Tiere, welche die Wasserbecken zum leben nutzen.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entury Gothic"/>
              <a:cs typeface="Arial"/>
            </a:endParaRPr>
          </a:p>
        </p:txBody>
      </p:sp>
      <p:pic>
        <p:nvPicPr>
          <p:cNvPr id="6" name="Picture 6" descr="269133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73" y="3910642"/>
            <a:ext cx="5181609" cy="295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6924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00" y="258763"/>
            <a:ext cx="146038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>
                <a:solidFill>
                  <a:srgbClr val="FFFFFF"/>
                </a:solidFill>
                <a:latin typeface="Century Gothic"/>
              </a:rPr>
              <a:t>Fazit</a:t>
            </a:r>
            <a:endParaRPr lang="en-US" sz="4400" u="sng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457325"/>
            <a:ext cx="8925464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/>
              <a:t>PSW's werden definitv gebraucht, da:</a:t>
            </a:r>
            <a:endParaRPr lang="en-US" sz="3200" u="sng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100" y="2181225"/>
            <a:ext cx="12720937" cy="52629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das Öl eines Tages ausgehen wird. </a:t>
            </a:r>
            <a:endParaRPr lang="en-US" sz="28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keine andere Möglichkeit besteht Strom anständing in großen  </a:t>
            </a:r>
          </a:p>
          <a:p>
            <a:r>
              <a:rPr lang="en-US" sz="2800" dirty="0">
                <a:latin typeface="Century Gothic"/>
                <a:cs typeface="Arial"/>
              </a:rPr>
              <a:t>     Mengen speichern zu können.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ohne PSW's das Stromnetz oft überlastet werden würde oder </a:t>
            </a:r>
          </a:p>
          <a:p>
            <a:r>
              <a:rPr lang="en-US" sz="2800" dirty="0">
                <a:latin typeface="Century Gothic"/>
                <a:cs typeface="Arial"/>
              </a:rPr>
              <a:t>     Strom mangel herrschen könnte.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egal ob erneuerbare Energien alle anderen Stromquellen  </a:t>
            </a:r>
          </a:p>
          <a:p>
            <a:r>
              <a:rPr lang="en-US" sz="2800" dirty="0"/>
              <a:t>     ersetzen, wird man immer eine Möglichkeit brauchen</a:t>
            </a:r>
          </a:p>
          <a:p>
            <a:r>
              <a:rPr lang="en-US" sz="2800" dirty="0"/>
              <a:t>     diese Energie zu speichern, wenn keine Sonne  </a:t>
            </a:r>
          </a:p>
          <a:p>
            <a:r>
              <a:rPr lang="en-US" sz="2800" dirty="0"/>
              <a:t>     scheint oder Wind weht.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40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228600"/>
            <a:ext cx="8268839" cy="7699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/>
              <a:t>Grundsetzliche Informationen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775" y="1533525"/>
            <a:ext cx="11369675" cy="310854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Erfinder: deutscher Ingenieur Arthur Koepchen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Im Jahre 1920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Century Gothic"/>
              </a:rPr>
              <a:t>überschüssigen Strom der Kohlekraftwerke nutzen</a:t>
            </a:r>
            <a:r>
              <a:rPr lang="en-US" sz="2800" dirty="0">
                <a:latin typeface="Century Gothic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Etwa 36 PSW's in Deutschland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Gesamtleistung von ca. 7 GW = 7 Milliarden Watt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PSW Bath Country im US-Bundesstaat Virginia, größtes PSW weltweit (3 GW)</a:t>
            </a:r>
          </a:p>
        </p:txBody>
      </p:sp>
      <p:pic>
        <p:nvPicPr>
          <p:cNvPr id="4" name="Picture 3" descr="IMG_0001_26aff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515" y="152400"/>
            <a:ext cx="2743200" cy="352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6423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58763"/>
            <a:ext cx="252415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>
                <a:solidFill>
                  <a:srgbClr val="FFFFFF"/>
                </a:solidFill>
                <a:latin typeface="Century Gothic"/>
              </a:rPr>
              <a:t>Quellen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00175"/>
            <a:ext cx="9105211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Verweis auf sämtliche Links meiner Seite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811" y="2047875"/>
            <a:ext cx="4238445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Thies Möller - BS-Wiki</a:t>
            </a:r>
            <a:endParaRPr lang="en-US" sz="3200" dirty="0"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314381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150" y="1828800"/>
            <a:ext cx="8041256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/>
              <a:t>Danke für eure Aufmerksamkeit und Mitarbeit!</a:t>
            </a:r>
          </a:p>
        </p:txBody>
      </p:sp>
      <p:sp>
        <p:nvSpPr>
          <p:cNvPr id="3" name="Isosceles Triangle 2"/>
          <p:cNvSpPr/>
          <p:nvPr/>
        </p:nvSpPr>
        <p:spPr>
          <a:xfrm rot="-2700000">
            <a:off x="-257175" y="-19050"/>
            <a:ext cx="964784" cy="47701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3500000">
            <a:off x="-249986" y="6381750"/>
            <a:ext cx="964784" cy="47701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8040000">
            <a:off x="11468100" y="6381749"/>
            <a:ext cx="964784" cy="47701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2700000">
            <a:off x="11468099" y="-19050"/>
            <a:ext cx="964784" cy="47701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230188"/>
            <a:ext cx="44758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Problemstellung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75" y="1447800"/>
            <a:ext cx="1302082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u="sng" dirty="0"/>
              <a:t>Wo liegt das Problem bei der heutigen Energiegewinnung?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84" y="1965996"/>
            <a:ext cx="11910115" cy="35394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Stromverbraucher nutzen den Strom über den Tag verteilt sehr unregelmäßig.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Für viele Kraftwerke ist es technisch schwierig, wenn sie einmal laufen, eine höhere oder niedriegere Leistung zu verlangen.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Es ist wirtschaftlicher sie mit gleichbleibender Leistung zu betreiben und diese Spitzenlasten von speziellen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     Kraftwerken abdecken zu lassen.   </a:t>
            </a:r>
            <a:endParaRPr lang="en-US" sz="2800" dirty="0"/>
          </a:p>
          <a:p>
            <a:r>
              <a:rPr lang="en-US" sz="2800" dirty="0">
                <a:solidFill>
                  <a:srgbClr val="FFFFFF"/>
                </a:solidFill>
              </a:rPr>
              <a:t>    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6486" y="6081623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101799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benan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143000"/>
            <a:ext cx="9222148" cy="5540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475" y="230188"/>
            <a:ext cx="44758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Problemstellung</a:t>
            </a:r>
          </a:p>
        </p:txBody>
      </p:sp>
    </p:spTree>
    <p:extLst>
      <p:ext uri="{BB962C8B-B14F-4D97-AF65-F5344CB8AC3E}">
        <p14:creationId xmlns:p14="http://schemas.microsoft.com/office/powerpoint/2010/main" val="83170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230188"/>
            <a:ext cx="44758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Problemstellung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75" y="1447800"/>
            <a:ext cx="10936257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u="sng" dirty="0"/>
              <a:t>Warum gibt es also Pumpspeicherkraftwerke?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84" y="1965996"/>
            <a:ext cx="11910115" cy="181588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Können gezielt zu jeder Zeit des Tages die Lücken in der Stromnachfrage füllen.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Fals ein Überschuss an Strom besteht (z.B. nachts) kann dieser</a:t>
            </a:r>
          </a:p>
          <a:p>
            <a:r>
              <a:rPr lang="en-US" sz="2800" dirty="0">
                <a:solidFill>
                  <a:srgbClr val="FFFFFF"/>
                </a:solidFill>
              </a:rPr>
              <a:t>     abgespeichert werden und wird so nicht verschwendet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7950" y="6081623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353828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-pumpspeicherkraftwerk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-63500"/>
            <a:ext cx="12231657" cy="697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3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98679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230188"/>
            <a:ext cx="4225566" cy="7699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Francis-Turbine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3344" y="1095375"/>
            <a:ext cx="5660426" cy="26765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1.Zulauf</a:t>
            </a:r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2.Ablauf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3.Spiralförmiges Gussgehäuse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4.</a:t>
            </a:r>
            <a:r>
              <a:rPr lang="en-US" sz="2800" dirty="0" err="1">
                <a:solidFill>
                  <a:srgbClr val="FFFFFF"/>
                </a:solidFill>
                <a:latin typeface="Century Gothic"/>
              </a:rPr>
              <a:t>Turbinengeneratorwelle</a:t>
            </a:r>
            <a:r>
              <a:rPr lang="en-US" sz="2800" dirty="0">
                <a:solidFill>
                  <a:srgbClr val="FFFFFF"/>
                </a:solidFill>
                <a:latin typeface="Century Gothic"/>
              </a:rPr>
              <a:t> </a:t>
            </a:r>
          </a:p>
          <a:p>
            <a:r>
              <a:rPr lang="en-US" sz="2800" dirty="0" err="1">
                <a:solidFill>
                  <a:srgbClr val="FFFFFF"/>
                </a:solidFill>
                <a:latin typeface="Century Gothic"/>
              </a:rPr>
              <a:t>5.verstellbare</a:t>
            </a:r>
            <a:r>
              <a:rPr lang="en-US" sz="2800" dirty="0">
                <a:solidFill>
                  <a:srgbClr val="FFFFFF"/>
                </a:solidFill>
                <a:latin typeface="Century Gothic"/>
              </a:rPr>
              <a:t> Leitschaufeln</a:t>
            </a:r>
          </a:p>
          <a:p>
            <a:r>
              <a:rPr lang="en-US" sz="2800" dirty="0" err="1">
                <a:solidFill>
                  <a:srgbClr val="FFFFFF"/>
                </a:solidFill>
                <a:latin typeface="Century Gothic"/>
              </a:rPr>
              <a:t>6.Laufrad</a:t>
            </a:r>
            <a:r>
              <a:rPr lang="en-US" sz="2800" dirty="0">
                <a:solidFill>
                  <a:srgbClr val="FFFFFF"/>
                </a:solidFill>
                <a:latin typeface="Century Gothic"/>
              </a:rPr>
              <a:t> mit festen Schaufeln</a:t>
            </a:r>
          </a:p>
        </p:txBody>
      </p:sp>
      <p:pic>
        <p:nvPicPr>
          <p:cNvPr id="8" name="Picture 7" descr="atelierleuthold_grafik_khr_turbine_illust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" y="1095375"/>
            <a:ext cx="6402846" cy="468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219104" y="1828800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295" y="4800600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941" y="3514725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2139" y="1033145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3777" y="1267460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2139" y="2534122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/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6050" y="6088811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240302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71" y="230279"/>
            <a:ext cx="4225566" cy="7699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Francis-Turbine</a:t>
            </a:r>
          </a:p>
        </p:txBody>
      </p:sp>
      <p:pic>
        <p:nvPicPr>
          <p:cNvPr id="3" name="Picture 2" descr="M4_Francisturbine-LeizachKW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5" y="1838325"/>
            <a:ext cx="5329268" cy="354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17336" y="1791598"/>
            <a:ext cx="6100313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Können ebenfalls als Pumpen verwendet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Neue Modelle haben einen Wirkungsgrad von bis zu 94%.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06050" y="6081623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29544004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0</Words>
  <Application>Microsoft Office PowerPoint</Application>
  <PresentationFormat>Widescreen</PresentationFormat>
  <Paragraphs>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Slice</vt:lpstr>
      <vt:lpstr>pumpspeicherkraftwerk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pumpspeicherkraftwerk</dc:title>
  <dc:creator/>
  <cp:lastModifiedBy/>
  <cp:revision>22</cp:revision>
  <dcterms:created xsi:type="dcterms:W3CDTF">2012-07-30T21:06:50Z</dcterms:created>
  <dcterms:modified xsi:type="dcterms:W3CDTF">2017-04-27T19:00:44Z</dcterms:modified>
</cp:coreProperties>
</file>