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88" r:id="rId10"/>
    <p:sldId id="289" r:id="rId11"/>
    <p:sldId id="290" r:id="rId12"/>
    <p:sldId id="291" r:id="rId13"/>
    <p:sldId id="292" r:id="rId14"/>
    <p:sldId id="303" r:id="rId15"/>
    <p:sldId id="293" r:id="rId16"/>
    <p:sldId id="296" r:id="rId17"/>
    <p:sldId id="311" r:id="rId18"/>
    <p:sldId id="270" r:id="rId19"/>
    <p:sldId id="294" r:id="rId20"/>
    <p:sldId id="272" r:id="rId21"/>
    <p:sldId id="273" r:id="rId22"/>
    <p:sldId id="274" r:id="rId23"/>
    <p:sldId id="264" r:id="rId24"/>
    <p:sldId id="265" r:id="rId25"/>
    <p:sldId id="304" r:id="rId26"/>
    <p:sldId id="266" r:id="rId27"/>
    <p:sldId id="267" r:id="rId28"/>
    <p:sldId id="306" r:id="rId29"/>
    <p:sldId id="305" r:id="rId30"/>
    <p:sldId id="297" r:id="rId31"/>
    <p:sldId id="307" r:id="rId32"/>
    <p:sldId id="299" r:id="rId33"/>
    <p:sldId id="300" r:id="rId34"/>
    <p:sldId id="286" r:id="rId35"/>
    <p:sldId id="301" r:id="rId36"/>
    <p:sldId id="309" r:id="rId37"/>
    <p:sldId id="310" r:id="rId38"/>
    <p:sldId id="283" r:id="rId39"/>
    <p:sldId id="285" r:id="rId40"/>
    <p:sldId id="312" r:id="rId4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173" autoAdjust="0"/>
    <p:restoredTop sz="83158" autoAdjust="0"/>
  </p:normalViewPr>
  <p:slideViewPr>
    <p:cSldViewPr>
      <p:cViewPr>
        <p:scale>
          <a:sx n="90" d="100"/>
          <a:sy n="90" d="100"/>
        </p:scale>
        <p:origin x="-42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6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2" d="100"/>
          <a:sy n="42" d="100"/>
        </p:scale>
        <p:origin x="-217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D75AD7-F118-4061-947D-FF07A6BAB78E}" type="datetimeFigureOut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2B5B6-3CD1-4280-BC19-A5A19F36E5C1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823BD-F8D3-4222-8D3C-F3B8B32332B7}" type="datetimeFigureOut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42079-47CD-449A-8DB7-5B1239CED42F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Magnetisches_Gleichfeld" TargetMode="External"/><Relationship Id="rId3" Type="http://schemas.openxmlformats.org/officeDocument/2006/relationships/hyperlink" Target="http://de.wikipedia.org/wiki/Magnetismus" TargetMode="External"/><Relationship Id="rId7" Type="http://schemas.openxmlformats.org/officeDocument/2006/relationships/hyperlink" Target="http://de.wikipedia.org/wiki/Elektromagnet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e.wikipedia.org/wiki/Dauermagnet" TargetMode="External"/><Relationship Id="rId5" Type="http://schemas.openxmlformats.org/officeDocument/2006/relationships/hyperlink" Target="http://de.wikipedia.org/wiki/Stator" TargetMode="External"/><Relationship Id="rId4" Type="http://schemas.openxmlformats.org/officeDocument/2006/relationships/hyperlink" Target="http://de.wikipedia.org/wiki/Rotor" TargetMode="External"/></Relationships>
</file>

<file path=ppt/notesSlides/_rels/notes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de.wikipedia.org/wiki/Magnetisches_Gleichfeld" TargetMode="External"/><Relationship Id="rId3" Type="http://schemas.openxmlformats.org/officeDocument/2006/relationships/hyperlink" Target="http://de.wikipedia.org/wiki/Magnetismus" TargetMode="External"/><Relationship Id="rId7" Type="http://schemas.openxmlformats.org/officeDocument/2006/relationships/hyperlink" Target="http://de.wikipedia.org/wiki/Elektromagnet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de.wikipedia.org/wiki/Dauermagnet" TargetMode="External"/><Relationship Id="rId5" Type="http://schemas.openxmlformats.org/officeDocument/2006/relationships/hyperlink" Target="http://de.wikipedia.org/wiki/Stator" TargetMode="External"/><Relationship Id="rId10" Type="http://schemas.openxmlformats.org/officeDocument/2006/relationships/hyperlink" Target="http://de.wikipedia.org/wiki/Polschuh" TargetMode="External"/><Relationship Id="rId4" Type="http://schemas.openxmlformats.org/officeDocument/2006/relationships/hyperlink" Target="http://de.wikipedia.org/wiki/Rotor" TargetMode="External"/><Relationship Id="rId9" Type="http://schemas.openxmlformats.org/officeDocument/2006/relationships/hyperlink" Target="http://de.wikipedia.org/wiki/Magnetfeld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1</a:t>
            </a:fld>
            <a:endParaRPr lang="de-DE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11</a:t>
            </a:fld>
            <a:endParaRPr lang="de-DE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12</a:t>
            </a:fld>
            <a:endParaRPr lang="de-DE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13</a:t>
            </a:fld>
            <a:endParaRPr lang="de-DE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14</a:t>
            </a:fld>
            <a:endParaRPr lang="de-DE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15</a:t>
            </a:fld>
            <a:endParaRPr lang="de-DE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Prinzip</a:t>
            </a:r>
            <a:r>
              <a:rPr lang="de-DE" baseline="0" dirty="0" smtClean="0"/>
              <a:t>: Rotor dreht sich </a:t>
            </a:r>
            <a:r>
              <a:rPr lang="de-DE" baseline="0" dirty="0" smtClean="0">
                <a:sym typeface="Wingdings" pitchFamily="2" charset="2"/>
              </a:rPr>
              <a:t> </a:t>
            </a:r>
            <a:r>
              <a:rPr lang="de-DE" baseline="0" dirty="0" err="1" smtClean="0">
                <a:sym typeface="Wingdings" pitchFamily="2" charset="2"/>
              </a:rPr>
              <a:t>Lorentzkraft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dirty="0" smtClean="0"/>
              <a:t>die auf bewegte, elektrische Ladungen in einem Magnetfeld wirkt. Bewegt sich ein Leiter quer (senkrecht) zum </a:t>
            </a:r>
            <a:r>
              <a:rPr lang="de-DE" dirty="0" smtClean="0">
                <a:hlinkClick r:id="rId3" tooltip="Magnetismus"/>
              </a:rPr>
              <a:t>Magnetfeld</a:t>
            </a:r>
            <a:r>
              <a:rPr lang="de-DE" dirty="0" smtClean="0"/>
              <a:t>, wirkt die </a:t>
            </a:r>
            <a:r>
              <a:rPr lang="de-DE" dirty="0" err="1" smtClean="0"/>
              <a:t>Lorentzkraft</a:t>
            </a:r>
            <a:r>
              <a:rPr lang="de-DE" dirty="0" smtClean="0"/>
              <a:t> auf die Ladungen im Leiter in Richtung dieses Leiters und setzt sie so in Bewegung. </a:t>
            </a:r>
          </a:p>
          <a:p>
            <a:r>
              <a:rPr lang="de-DE" dirty="0" smtClean="0"/>
              <a:t>Im Generator wird der </a:t>
            </a:r>
            <a:r>
              <a:rPr lang="de-DE" dirty="0" smtClean="0">
                <a:hlinkClick r:id="rId4"/>
              </a:rPr>
              <a:t>Rotor</a:t>
            </a:r>
            <a:r>
              <a:rPr lang="de-DE" dirty="0" smtClean="0"/>
              <a:t> im Inneren des Generators gegenüber dem feststehenden </a:t>
            </a:r>
            <a:r>
              <a:rPr lang="de-DE" dirty="0" err="1" smtClean="0">
                <a:hlinkClick r:id="rId5"/>
              </a:rPr>
              <a:t>Stator</a:t>
            </a:r>
            <a:r>
              <a:rPr lang="de-DE" dirty="0" smtClean="0"/>
              <a:t>-Gehäuse</a:t>
            </a:r>
            <a:r>
              <a:rPr lang="de-DE" baseline="0" dirty="0" smtClean="0"/>
              <a:t> </a:t>
            </a:r>
            <a:r>
              <a:rPr lang="de-DE" dirty="0" smtClean="0"/>
              <a:t>gedreht. Durch das vom Rotor mit einem </a:t>
            </a:r>
            <a:r>
              <a:rPr lang="de-DE" dirty="0" smtClean="0">
                <a:hlinkClick r:id="rId6"/>
              </a:rPr>
              <a:t>Dauermagnet</a:t>
            </a:r>
            <a:r>
              <a:rPr lang="de-DE" dirty="0" smtClean="0"/>
              <a:t> oder einem </a:t>
            </a:r>
            <a:r>
              <a:rPr lang="de-DE" dirty="0" smtClean="0">
                <a:hlinkClick r:id="rId7"/>
              </a:rPr>
              <a:t>Elektromagnet</a:t>
            </a:r>
            <a:r>
              <a:rPr lang="de-DE" dirty="0" smtClean="0"/>
              <a:t> (</a:t>
            </a:r>
            <a:r>
              <a:rPr lang="de-DE" i="1" dirty="0" smtClean="0"/>
              <a:t>Feldspule</a:t>
            </a:r>
            <a:r>
              <a:rPr lang="de-DE" dirty="0" smtClean="0"/>
              <a:t> oder </a:t>
            </a:r>
            <a:r>
              <a:rPr lang="de-DE" i="1" dirty="0" smtClean="0"/>
              <a:t>Erregerwicklung</a:t>
            </a:r>
            <a:r>
              <a:rPr lang="de-DE" dirty="0" smtClean="0"/>
              <a:t> genannt) erzeugte, umlaufende </a:t>
            </a:r>
            <a:r>
              <a:rPr lang="de-DE" u="none" dirty="0" smtClean="0">
                <a:solidFill>
                  <a:schemeClr val="tx1"/>
                </a:solidFill>
                <a:hlinkClick r:id="rId8" tooltip="Magnetisches Gleichfeld"/>
              </a:rPr>
              <a:t>magnetische Feld</a:t>
            </a:r>
            <a:r>
              <a:rPr lang="de-DE" u="none" dirty="0" smtClean="0">
                <a:solidFill>
                  <a:schemeClr val="tx1"/>
                </a:solidFill>
              </a:rPr>
              <a:t> </a:t>
            </a:r>
            <a:r>
              <a:rPr lang="de-DE" dirty="0" smtClean="0"/>
              <a:t>wird in den Leitern oder Leiterwicklungen des </a:t>
            </a:r>
            <a:r>
              <a:rPr lang="de-DE" dirty="0" err="1" smtClean="0"/>
              <a:t>Stators</a:t>
            </a:r>
            <a:r>
              <a:rPr lang="de-DE" dirty="0" smtClean="0"/>
              <a:t> durch die </a:t>
            </a:r>
            <a:r>
              <a:rPr lang="de-DE" dirty="0" err="1" smtClean="0"/>
              <a:t>Lorentzkraft</a:t>
            </a:r>
            <a:r>
              <a:rPr lang="de-DE" dirty="0" smtClean="0"/>
              <a:t> elektrische Spannung induziert.</a:t>
            </a:r>
          </a:p>
          <a:p>
            <a:endParaRPr lang="de-DE" dirty="0" smtClean="0"/>
          </a:p>
          <a:p>
            <a:r>
              <a:rPr lang="de-DE" dirty="0" smtClean="0"/>
              <a:t>Um bei Wechselstrom eine </a:t>
            </a:r>
            <a:r>
              <a:rPr lang="de-DE" baseline="0" dirty="0" smtClean="0"/>
              <a:t>Sinuskurve zu bekommen </a:t>
            </a:r>
            <a:r>
              <a:rPr lang="de-DE" baseline="0" dirty="0" smtClean="0">
                <a:sym typeface="Wingdings" pitchFamily="2" charset="2"/>
              </a:rPr>
              <a:t> </a:t>
            </a:r>
            <a:r>
              <a:rPr lang="de-DE" dirty="0" smtClean="0"/>
              <a:t>Pilzförmige</a:t>
            </a:r>
            <a:r>
              <a:rPr lang="de-DE" baseline="0" dirty="0" smtClean="0"/>
              <a:t> Polschuhe -&gt; </a:t>
            </a:r>
            <a:r>
              <a:rPr lang="de-DE" dirty="0" smtClean="0"/>
              <a:t>homogenes Magnetfeld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16</a:t>
            </a:fld>
            <a:endParaRPr lang="de-DE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aseline="0" dirty="0" smtClean="0"/>
              <a:t>Rotor dreht sich </a:t>
            </a:r>
            <a:r>
              <a:rPr lang="de-DE" baseline="0" dirty="0" smtClean="0">
                <a:sym typeface="Wingdings" pitchFamily="2" charset="2"/>
              </a:rPr>
              <a:t> </a:t>
            </a:r>
            <a:r>
              <a:rPr lang="de-DE" baseline="0" dirty="0" err="1" smtClean="0">
                <a:sym typeface="Wingdings" pitchFamily="2" charset="2"/>
              </a:rPr>
              <a:t>Lorentzkraft</a:t>
            </a:r>
            <a:r>
              <a:rPr lang="de-DE" baseline="0" dirty="0" smtClean="0">
                <a:sym typeface="Wingdings" pitchFamily="2" charset="2"/>
              </a:rPr>
              <a:t> </a:t>
            </a:r>
            <a:r>
              <a:rPr lang="de-DE" dirty="0" smtClean="0"/>
              <a:t>die auf bewegte, elektrische Ladungen in einem Magnetfeld wirkt. Bewegt sich ein Leiter quer (senkrecht) zum </a:t>
            </a:r>
            <a:r>
              <a:rPr lang="de-DE" dirty="0" smtClean="0">
                <a:hlinkClick r:id="rId3" tooltip="Magnetismus"/>
              </a:rPr>
              <a:t>Magnetfeld</a:t>
            </a:r>
            <a:r>
              <a:rPr lang="de-DE" dirty="0" smtClean="0"/>
              <a:t>, wirkt die </a:t>
            </a:r>
            <a:r>
              <a:rPr lang="de-DE" dirty="0" err="1" smtClean="0"/>
              <a:t>Lorentzkraft</a:t>
            </a:r>
            <a:r>
              <a:rPr lang="de-DE" dirty="0" smtClean="0"/>
              <a:t> auf die Ladungen im Leiter in Richtung dieses Leiters und setzt sie so in Bewegung. </a:t>
            </a:r>
          </a:p>
          <a:p>
            <a:r>
              <a:rPr lang="de-DE" dirty="0" smtClean="0"/>
              <a:t>Im Generator wird der </a:t>
            </a:r>
            <a:r>
              <a:rPr lang="de-DE" dirty="0" smtClean="0">
                <a:hlinkClick r:id="rId4"/>
              </a:rPr>
              <a:t>Rotor</a:t>
            </a:r>
            <a:r>
              <a:rPr lang="de-DE" dirty="0" smtClean="0"/>
              <a:t> im Inneren des Generators gegenüber dem feststehenden </a:t>
            </a:r>
            <a:r>
              <a:rPr lang="de-DE" dirty="0" err="1" smtClean="0">
                <a:hlinkClick r:id="rId5"/>
              </a:rPr>
              <a:t>Stator</a:t>
            </a:r>
            <a:r>
              <a:rPr lang="de-DE" dirty="0" smtClean="0"/>
              <a:t>-Gehäuse</a:t>
            </a:r>
            <a:r>
              <a:rPr lang="de-DE" baseline="0" dirty="0" smtClean="0"/>
              <a:t> </a:t>
            </a:r>
            <a:r>
              <a:rPr lang="de-DE" dirty="0" smtClean="0"/>
              <a:t>gedreht. Durch das vom Rotor mit einem </a:t>
            </a:r>
            <a:r>
              <a:rPr lang="de-DE" dirty="0" smtClean="0">
                <a:hlinkClick r:id="rId6"/>
              </a:rPr>
              <a:t>Dauermagnet</a:t>
            </a:r>
            <a:r>
              <a:rPr lang="de-DE" dirty="0" smtClean="0"/>
              <a:t> oder einem </a:t>
            </a:r>
            <a:r>
              <a:rPr lang="de-DE" dirty="0" smtClean="0">
                <a:hlinkClick r:id="rId7"/>
              </a:rPr>
              <a:t>Elektromagnet</a:t>
            </a:r>
            <a:r>
              <a:rPr lang="de-DE" dirty="0" smtClean="0"/>
              <a:t> (</a:t>
            </a:r>
            <a:r>
              <a:rPr lang="de-DE" i="1" dirty="0" smtClean="0"/>
              <a:t>Feldspule</a:t>
            </a:r>
            <a:r>
              <a:rPr lang="de-DE" dirty="0" smtClean="0"/>
              <a:t> oder </a:t>
            </a:r>
            <a:r>
              <a:rPr lang="de-DE" i="1" dirty="0" smtClean="0"/>
              <a:t>Erregerwicklung</a:t>
            </a:r>
            <a:r>
              <a:rPr lang="de-DE" dirty="0" smtClean="0"/>
              <a:t> genannt) erzeugte, umlaufende </a:t>
            </a:r>
            <a:r>
              <a:rPr lang="de-DE" u="none" dirty="0" smtClean="0">
                <a:solidFill>
                  <a:schemeClr val="tx1"/>
                </a:solidFill>
                <a:hlinkClick r:id="rId8" tooltip="Magnetisches Gleichfeld"/>
              </a:rPr>
              <a:t>magnetische Feld</a:t>
            </a:r>
            <a:r>
              <a:rPr lang="de-DE" u="none" dirty="0" smtClean="0">
                <a:solidFill>
                  <a:schemeClr val="tx1"/>
                </a:solidFill>
              </a:rPr>
              <a:t> </a:t>
            </a:r>
            <a:r>
              <a:rPr lang="de-DE" dirty="0" smtClean="0"/>
              <a:t>wird in den Leitern oder Leiterwicklungen des </a:t>
            </a:r>
            <a:r>
              <a:rPr lang="de-DE" dirty="0" err="1" smtClean="0"/>
              <a:t>Stators</a:t>
            </a:r>
            <a:r>
              <a:rPr lang="de-DE" dirty="0" smtClean="0"/>
              <a:t> durch die </a:t>
            </a:r>
            <a:r>
              <a:rPr lang="de-DE" dirty="0" err="1" smtClean="0"/>
              <a:t>Lorentzkraft</a:t>
            </a:r>
            <a:r>
              <a:rPr lang="de-DE" dirty="0" smtClean="0"/>
              <a:t> elektrische Spannung induziert.</a:t>
            </a:r>
          </a:p>
          <a:p>
            <a:r>
              <a:rPr lang="de-DE" dirty="0" smtClean="0"/>
              <a:t>Um im Wechselstrom- oder Drehstrom-Synchrongenerator eine sinusförmige Spannung zu erzeugen, muss der Rotor ein möglichst homogenes </a:t>
            </a:r>
            <a:r>
              <a:rPr lang="de-DE" dirty="0" smtClean="0">
                <a:hlinkClick r:id="rId9" tooltip="Magnetfeld"/>
              </a:rPr>
              <a:t>Magnetfeld</a:t>
            </a:r>
            <a:r>
              <a:rPr lang="de-DE" dirty="0" smtClean="0"/>
              <a:t> erzeugen. Er trägt hierzu neben der Feldspule </a:t>
            </a:r>
            <a:r>
              <a:rPr lang="de-DE" dirty="0" smtClean="0">
                <a:hlinkClick r:id="rId10" tooltip="Polschuh"/>
              </a:rPr>
              <a:t>Polschuhe</a:t>
            </a:r>
            <a:r>
              <a:rPr lang="de-DE" dirty="0" smtClean="0"/>
              <a:t> mit pilzförmigem Querschnitt, die das Magnetfeld verteilen.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17</a:t>
            </a:fld>
            <a:endParaRPr lang="de-DE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18</a:t>
            </a:fld>
            <a:endParaRPr lang="de-DE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19</a:t>
            </a:fld>
            <a:endParaRPr lang="de-D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20</a:t>
            </a:fld>
            <a:endParaRPr lang="de-DE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22</a:t>
            </a:fld>
            <a:endParaRPr lang="de-DE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23</a:t>
            </a:fld>
            <a:endParaRPr lang="de-DE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24</a:t>
            </a:fld>
            <a:endParaRPr lang="de-DE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25</a:t>
            </a:fld>
            <a:endParaRPr lang="de-DE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26</a:t>
            </a:fld>
            <a:endParaRPr lang="de-DE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asd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27</a:t>
            </a:fld>
            <a:endParaRPr lang="de-DE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Abstand:</a:t>
            </a:r>
            <a:r>
              <a:rPr lang="de-DE" baseline="0" dirty="0" smtClean="0"/>
              <a:t> Schleswig-Holstein 10fache der Gesamthöhe </a:t>
            </a:r>
          </a:p>
          <a:p>
            <a:r>
              <a:rPr lang="de-DE" baseline="0" dirty="0" smtClean="0"/>
              <a:t>Schall: 105 dB an der Gondel (10m/s) am Turm 50dB | Grenzwerte Siedlung 55 dB</a:t>
            </a:r>
          </a:p>
          <a:p>
            <a:r>
              <a:rPr lang="de-DE" baseline="0" dirty="0" smtClean="0"/>
              <a:t>Schatten:</a:t>
            </a:r>
            <a:r>
              <a:rPr lang="de-DE" dirty="0" smtClean="0"/>
              <a:t> Dauer</a:t>
            </a:r>
            <a:r>
              <a:rPr lang="de-DE" baseline="0" dirty="0" smtClean="0"/>
              <a:t> </a:t>
            </a:r>
            <a:r>
              <a:rPr lang="de-DE" dirty="0" smtClean="0"/>
              <a:t>30 Stunden pro Jahr und maximal 30 Minuten pro Tag</a:t>
            </a:r>
          </a:p>
          <a:p>
            <a:r>
              <a:rPr lang="de-DE" dirty="0" smtClean="0"/>
              <a:t>Infrastruktur: Straßen</a:t>
            </a:r>
            <a:r>
              <a:rPr lang="de-DE" baseline="0" dirty="0" smtClean="0"/>
              <a:t>, Stromnetz vorhanden und aufnahmefähig </a:t>
            </a:r>
          </a:p>
          <a:p>
            <a:r>
              <a:rPr lang="de-DE" baseline="0" dirty="0" smtClean="0"/>
              <a:t>Boden: </a:t>
            </a:r>
            <a:r>
              <a:rPr lang="de-DE" dirty="0" smtClean="0"/>
              <a:t>Ein Bodengutachten -&gt;</a:t>
            </a:r>
            <a:r>
              <a:rPr lang="de-DE" baseline="0" dirty="0" smtClean="0"/>
              <a:t> </a:t>
            </a:r>
            <a:r>
              <a:rPr lang="de-DE" dirty="0" smtClean="0"/>
              <a:t>Dimensionierung des Fundaments erforderlich.</a:t>
            </a:r>
          </a:p>
          <a:p>
            <a:r>
              <a:rPr lang="de-DE" dirty="0" smtClean="0"/>
              <a:t>Wind: Langerzeitraum</a:t>
            </a:r>
            <a:r>
              <a:rPr lang="de-DE" baseline="0" dirty="0" smtClean="0"/>
              <a:t> -&gt; Windverhältnisse beobachten. Topografie, </a:t>
            </a:r>
            <a:r>
              <a:rPr lang="de-DE" baseline="0" dirty="0" err="1" smtClean="0"/>
              <a:t>Bodenrauhigkeit</a:t>
            </a:r>
            <a:r>
              <a:rPr lang="de-DE" baseline="0" dirty="0" smtClean="0"/>
              <a:t> geprüft werden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28</a:t>
            </a:fld>
            <a:endParaRPr lang="de-DE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Abstand:</a:t>
            </a:r>
            <a:r>
              <a:rPr lang="de-DE" baseline="0" dirty="0" smtClean="0"/>
              <a:t> Schleswig-Holstein 10fache der Gesamthöhe  Länderabhängig</a:t>
            </a:r>
          </a:p>
          <a:p>
            <a:r>
              <a:rPr lang="de-DE" baseline="0" dirty="0" smtClean="0"/>
              <a:t>Schall: 105 dB an der Gondel (10m/s) am Turm 50dB | Grenzwerte Siedlung 55 dB</a:t>
            </a:r>
          </a:p>
          <a:p>
            <a:r>
              <a:rPr lang="de-DE" baseline="0" dirty="0" smtClean="0"/>
              <a:t>Schatten:</a:t>
            </a:r>
            <a:r>
              <a:rPr lang="de-DE" dirty="0" smtClean="0"/>
              <a:t> Dauer</a:t>
            </a:r>
            <a:r>
              <a:rPr lang="de-DE" baseline="0" dirty="0" smtClean="0"/>
              <a:t> </a:t>
            </a:r>
            <a:r>
              <a:rPr lang="de-DE" dirty="0" smtClean="0"/>
              <a:t>30 Stunden pro Jahr und maximal 30 Minuten pro Tag</a:t>
            </a:r>
          </a:p>
          <a:p>
            <a:r>
              <a:rPr lang="de-DE" dirty="0" smtClean="0"/>
              <a:t>Infrastruktur: Straßen</a:t>
            </a:r>
            <a:r>
              <a:rPr lang="de-DE" baseline="0" dirty="0" smtClean="0"/>
              <a:t>, Stromnetz vorhanden und aufnahmefähig </a:t>
            </a:r>
          </a:p>
          <a:p>
            <a:r>
              <a:rPr lang="de-DE" baseline="0" dirty="0" smtClean="0"/>
              <a:t>Boden: </a:t>
            </a:r>
            <a:r>
              <a:rPr lang="de-DE" dirty="0" smtClean="0"/>
              <a:t>Ein Bodengutachten -&gt;</a:t>
            </a:r>
            <a:r>
              <a:rPr lang="de-DE" baseline="0" dirty="0" smtClean="0"/>
              <a:t> </a:t>
            </a:r>
            <a:r>
              <a:rPr lang="de-DE" dirty="0" smtClean="0"/>
              <a:t>Dimensionierung des Fundaments erforderlich.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Wind: Langerzeitraum</a:t>
            </a:r>
            <a:r>
              <a:rPr lang="de-DE" baseline="0" dirty="0" smtClean="0"/>
              <a:t> -&gt; Windverhältnisse beobachten. Topografie, </a:t>
            </a:r>
            <a:r>
              <a:rPr lang="de-DE" baseline="0" dirty="0" err="1" smtClean="0"/>
              <a:t>Bodenrauhigkeit</a:t>
            </a:r>
            <a:r>
              <a:rPr lang="de-DE" baseline="0" dirty="0" smtClean="0"/>
              <a:t> geprüft werden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29</a:t>
            </a:fld>
            <a:endParaRPr lang="de-D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30</a:t>
            </a:fld>
            <a:endParaRPr lang="de-DE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31</a:t>
            </a:fld>
            <a:endParaRPr lang="de-DE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32</a:t>
            </a:fld>
            <a:endParaRPr lang="de-DE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Norddeutschland produziert mehr Strom</a:t>
            </a:r>
            <a:r>
              <a:rPr lang="de-DE" baseline="0" dirty="0" smtClean="0"/>
              <a:t> als verbraucht wird.</a:t>
            </a:r>
          </a:p>
          <a:p>
            <a:r>
              <a:rPr lang="de-DE" dirty="0" smtClean="0"/>
              <a:t>In Norddeutschland erzeugter Strom muss in den Süden transportiert werden.</a:t>
            </a:r>
          </a:p>
          <a:p>
            <a:r>
              <a:rPr lang="de-DE" dirty="0" smtClean="0"/>
              <a:t>Stromverlust </a:t>
            </a:r>
            <a:r>
              <a:rPr lang="de-DE" dirty="0" err="1" smtClean="0"/>
              <a:t>ca</a:t>
            </a:r>
            <a:r>
              <a:rPr lang="de-DE" dirty="0" smtClean="0"/>
              <a:t> 6% pro 100km Leitung.</a:t>
            </a:r>
          </a:p>
          <a:p>
            <a:r>
              <a:rPr lang="de-DE" dirty="0" smtClean="0"/>
              <a:t>Stromnetze in Norddeutschland schon jetzt an den Grenzen</a:t>
            </a:r>
          </a:p>
          <a:p>
            <a:r>
              <a:rPr lang="de-DE" dirty="0" smtClean="0"/>
              <a:t>Wasser-&gt;</a:t>
            </a:r>
            <a:r>
              <a:rPr lang="de-DE" baseline="0" dirty="0" smtClean="0"/>
              <a:t> Elektrolyse in Wasserstoff und Sauerstoff gewandelt -&gt;Durch chemische Reaktion Wasserstoff mit Kohlenstoffdioxid entsteht Methan Wirkungsgrad 60%–&gt; Vorhandenes Erdgasnetz als Speicher benutzen </a:t>
            </a:r>
            <a:r>
              <a:rPr lang="de-DE" baseline="0" dirty="0" smtClean="0">
                <a:sym typeface="Wingdings" pitchFamily="2" charset="2"/>
              </a:rPr>
              <a:t> 200TWh groß  = Stromnetz nur </a:t>
            </a:r>
            <a:r>
              <a:rPr lang="de-DE" baseline="0" dirty="0" err="1" smtClean="0">
                <a:sym typeface="Wingdings" pitchFamily="2" charset="2"/>
              </a:rPr>
              <a:t>ca</a:t>
            </a:r>
            <a:r>
              <a:rPr lang="de-DE" baseline="0" dirty="0" smtClean="0">
                <a:sym typeface="Wingdings" pitchFamily="2" charset="2"/>
              </a:rPr>
              <a:t> 0,04 </a:t>
            </a:r>
            <a:r>
              <a:rPr lang="de-DE" baseline="0" dirty="0" err="1" smtClean="0">
                <a:sym typeface="Wingdings" pitchFamily="2" charset="2"/>
              </a:rPr>
              <a:t>TWh</a:t>
            </a:r>
            <a:r>
              <a:rPr lang="de-DE" baseline="0" dirty="0" smtClean="0">
                <a:sym typeface="Wingdings" pitchFamily="2" charset="2"/>
              </a:rPr>
              <a:t>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33</a:t>
            </a:fld>
            <a:endParaRPr lang="de-DE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34</a:t>
            </a:fld>
            <a:endParaRPr lang="de-DE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35</a:t>
            </a:fld>
            <a:endParaRPr lang="de-DE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2AA4CA-6CD1-459F-B259-A9437C21FBB6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de-DE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5FE2F6-ECE4-4D46-B2DA-8D5FC6F1C641}" type="slidenum">
              <a:rPr lang="de-DE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de-DE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70412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3213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38</a:t>
            </a:fld>
            <a:endParaRPr lang="de-DE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39</a:t>
            </a:fld>
            <a:endParaRPr lang="de-D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4</a:t>
            </a:fld>
            <a:endParaRPr 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5</a:t>
            </a:fld>
            <a:endParaRPr 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6</a:t>
            </a:fld>
            <a:endParaRPr 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8</a:t>
            </a:fld>
            <a:endParaRPr lang="de-DE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42079-47CD-449A-8DB7-5B1239CED42F}" type="slidenum">
              <a:rPr lang="de-DE" smtClean="0"/>
              <a:pPr/>
              <a:t>9</a:t>
            </a:fld>
            <a:endParaRPr lang="de-D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4A5B-0F05-4495-A1AD-D5A33437CC04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1269A-CBE6-4E24-84DC-4632FFB837D9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E6EA5-E8E4-475D-96F7-D1CEB7AF7694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98544-8411-4225-AAF5-3C7A759A0601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9C53-AEDF-465F-BC8B-D7EEC5B6C054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A9BFF-DAC5-4A14-88C9-DFAA48F18DF4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E0FC-35F2-4283-9BC6-ECB845EA804A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52262-BE07-4833-9428-F6C68E6FD3C4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13839-D1C0-41F5-AE09-222B10400845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7EA3A-C9E0-4AB3-96A0-98540AA10D0C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40897-A29C-44F5-A07E-DC258AD83D79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2BA09-58EF-4560-ADA6-446948CB32E9}" type="datetime1">
              <a:rPr lang="de-DE" smtClean="0"/>
              <a:pPr/>
              <a:t>07.04.2011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25FFE-B531-4DAE-902F-9EF36F7BDB0C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E:\Windkraft\5_6_-_Aufbau_eines_Fundaments_2-_BWE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/E:\Windkraft\5_6_-_Zusammenschwei_en_von_Stahlrohrturmsegment_-_Vestas.jpg" TargetMode="External"/><Relationship Id="rId5" Type="http://schemas.openxmlformats.org/officeDocument/2006/relationships/image" Target="../media/image14.jpeg"/><Relationship Id="rId4" Type="http://schemas.openxmlformats.org/officeDocument/2006/relationships/image" Target="file:///E:\Windkraft\5_6_-_Bleichbiegen_von_Stahlrohrturmsegment_2-_KGW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E:\Windkraft\5_11___Fluegelschnitt___Windkraftanlagen_Gasch_Twele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/J:\Windkraft\4_2___Luftdruck_an_einem_Blatt_-_01.jpg" TargetMode="External"/><Relationship Id="rId5" Type="http://schemas.openxmlformats.org/officeDocument/2006/relationships/image" Target="../media/image17.jpeg"/><Relationship Id="rId4" Type="http://schemas.openxmlformats.org/officeDocument/2006/relationships/image" Target="file:///J:\Windkraft\4_2___Auftriebsprinzip_als_Antriebskraft_-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J:\Windkraft\5_15_-_Triebstrangkette_einer_1_5_MW-Windkraftanlag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J:\Windkraft\605px-Generator.pn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J:\Windkraft\Dynamo.wechsel.wiki.v.1.00.gif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/J:\Windkraft\e0cbc8f982.jpg" TargetMode="External"/><Relationship Id="rId5" Type="http://schemas.openxmlformats.org/officeDocument/2006/relationships/image" Target="../media/image22.jpeg"/><Relationship Id="rId4" Type="http://schemas.openxmlformats.org/officeDocument/2006/relationships/image" Target="file:///J:\Windkraft\4_8_-_Bild_3-5__Seite_58____Stroemungsdreiecke_im_Auslegungspunkt_bei_einer_stall_geregelte_Windkraftanl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6" Type="http://schemas.openxmlformats.org/officeDocument/2006/relationships/image" Target="file:///J:\Windkraft\b6ab670744.jpg" TargetMode="External"/><Relationship Id="rId5" Type="http://schemas.openxmlformats.org/officeDocument/2006/relationships/image" Target="../media/image24.jpeg"/><Relationship Id="rId4" Type="http://schemas.openxmlformats.org/officeDocument/2006/relationships/image" Target="file:///J:\Windkraft\0287d66794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J:\Windkraft\4_8___Marktanteil_der_Leistungsbegrenzungssysteme_-_BWE.jp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J:\Windkraft\178418ca59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/E:\Windkraft\md77.jpg" TargetMode="External"/><Relationship Id="rId5" Type="http://schemas.openxmlformats.org/officeDocument/2006/relationships/image" Target="../media/image28.jpeg"/><Relationship Id="rId4" Type="http://schemas.openxmlformats.org/officeDocument/2006/relationships/image" Target="file:///E:\Windkraft\5_1_-_Darrieus-Rotor_-_BWE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file:///J:\Windkraft\5_1_-_Darrieus-Rotor_-_BWE.jpg" TargetMode="External"/><Relationship Id="rId5" Type="http://schemas.openxmlformats.org/officeDocument/2006/relationships/image" Target="../media/image27.jpeg"/><Relationship Id="rId4" Type="http://schemas.openxmlformats.org/officeDocument/2006/relationships/image" Target="file:///J:\Windkraft\399px-Savonius_wind_turbine.jpg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file:///J:\Windkraft\4_2___Bild_2-22b__Seite_42__-_Ersatzmodell_eines_Schalenkreuzanemometers_-_Windkraftanlagen_R_Gasch_J_Tw.jpg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J:\Windkraft\660px-Savonius-rotor_de.svg.pn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J:\Windkraft\5_1_-_Bild_13_1__Auflage_3__-_Kraft_an_einem_Darrieus-Rotor_-_Windkraftanlagen_R_Gasch_J_Twele.jpg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J:\Windkraft\7_6_-_Bild_15-6__Seite_508____Prognose_der_Isophonen_einer_geplanten_Windpark___Windkraftanlagen_Gasch_T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J:\Windkraft\0ae6d0f3e3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J:\Windkraft\1_1___Lufttemperatur___eLSEE.gif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4" Type="http://schemas.openxmlformats.org/officeDocument/2006/relationships/image" Target="file:///J:\Windkraft\388px-Windmills_D1-D4_(Thornton_Bank).jpg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J:\Windkraft\7cc1d5209b.jp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J:\Windkraft\21171e3951.jpg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J:\Windkraft\54f1f57636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E:\Windkraft\bd193d160f.jpg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E:\Windkraft\370px-Jetsteam_gradientkraft_vom_land_zum_meer_1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file:///E:\Windkraft\accfa56a5c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file:///E:\Windkraft\Deutschland%20Windkarte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E:\Windkraft\420px-Windkraftanlage.svg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835696" y="54868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3600" dirty="0" smtClean="0"/>
              <a:t>Windkraftanlagen</a:t>
            </a:r>
            <a:endParaRPr lang="de-DE" sz="3600" dirty="0"/>
          </a:p>
        </p:txBody>
      </p:sp>
      <p:pic>
        <p:nvPicPr>
          <p:cNvPr id="7" name="Bildplatzhalter 6" descr="gtz-foto-006-co-energie-erneuerbare-energie-windkraft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5674" r="5674"/>
          <a:stretch>
            <a:fillRect/>
          </a:stretch>
        </p:blipFill>
        <p:spPr>
          <a:xfrm>
            <a:off x="1835696" y="1196752"/>
            <a:ext cx="5486400" cy="4114800"/>
          </a:xfrm>
        </p:spPr>
      </p:pic>
      <p:sp>
        <p:nvSpPr>
          <p:cNvPr id="6" name="Textplatzhalter 5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endParaRPr lang="de-DE" dirty="0"/>
          </a:p>
          <a:p>
            <a:endParaRPr lang="de-DE" dirty="0" smtClean="0"/>
          </a:p>
          <a:p>
            <a:r>
              <a:rPr lang="de-DE" dirty="0" smtClean="0"/>
              <a:t>Fabian Walz	      FOS-T        Lerngebiet 12.17: Energieressourcen schonen			                   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1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Fundament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Abhängig von Bodenbeschaffenheit, </a:t>
            </a:r>
            <a:r>
              <a:rPr lang="de-DE" dirty="0" err="1" smtClean="0"/>
              <a:t>Windzone</a:t>
            </a:r>
            <a:r>
              <a:rPr lang="de-DE" dirty="0" smtClean="0"/>
              <a:t>, Art der Anlage</a:t>
            </a:r>
          </a:p>
          <a:p>
            <a:r>
              <a:rPr lang="de-DE" dirty="0" smtClean="0"/>
              <a:t>Besteht aus Beton u. Stahl</a:t>
            </a:r>
          </a:p>
          <a:p>
            <a:endParaRPr lang="de-DE" dirty="0" smtClean="0"/>
          </a:p>
          <a:p>
            <a:r>
              <a:rPr lang="de-DE" dirty="0" smtClean="0"/>
              <a:t>1,5MW-Anlage: 14-16m lang, 2-3m tief und ca. 750 Tonnen schwer</a:t>
            </a:r>
            <a:endParaRPr lang="de-DE" dirty="0"/>
          </a:p>
        </p:txBody>
      </p:sp>
      <p:pic>
        <p:nvPicPr>
          <p:cNvPr id="7" name="5_6_-_Aufbau_eines_Fundaments_2-_BWE.jpg" descr="E:\Windkraft\5_6_-_Aufbau_eines_Fundaments_2-_BWE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572000" y="1556792"/>
            <a:ext cx="4248472" cy="4608512"/>
          </a:xfr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10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Turm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Größter und schwerster Teil der </a:t>
            </a:r>
            <a:r>
              <a:rPr lang="de-DE" dirty="0" smtClean="0"/>
              <a:t>Anlage</a:t>
            </a:r>
          </a:p>
          <a:p>
            <a:r>
              <a:rPr lang="de-DE" dirty="0" smtClean="0"/>
              <a:t>Je nach Höhe des Turms zwischen 60-250 Tonnen(Stahlturm)</a:t>
            </a:r>
            <a:endParaRPr lang="de-DE" dirty="0" smtClean="0"/>
          </a:p>
          <a:p>
            <a:r>
              <a:rPr lang="de-DE" dirty="0" smtClean="0"/>
              <a:t>1-1.8 mal so lang wie der Rotordurchmesser</a:t>
            </a:r>
          </a:p>
          <a:p>
            <a:r>
              <a:rPr lang="de-DE" dirty="0" err="1" smtClean="0"/>
              <a:t>Turmhöhe</a:t>
            </a:r>
            <a:r>
              <a:rPr lang="de-DE" dirty="0" smtClean="0"/>
              <a:t> wird den Windverhältnissen angepasst</a:t>
            </a:r>
          </a:p>
          <a:p>
            <a:r>
              <a:rPr lang="de-DE" dirty="0" smtClean="0"/>
              <a:t>Gleicht Schwingungen der Gondel aus.</a:t>
            </a:r>
          </a:p>
          <a:p>
            <a:endParaRPr lang="de-DE" dirty="0" smtClean="0"/>
          </a:p>
          <a:p>
            <a:r>
              <a:rPr lang="de-DE" dirty="0" smtClean="0"/>
              <a:t>Turmarten: Gitterturm, Stahlrohrturm, Betonturm.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11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Stahlrohrturm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Bestehen aus 2-5 Segmenten je 20-30m lang.</a:t>
            </a:r>
          </a:p>
          <a:p>
            <a:r>
              <a:rPr lang="de-DE" dirty="0" smtClean="0"/>
              <a:t>Durchmesser ca.4m</a:t>
            </a:r>
          </a:p>
          <a:p>
            <a:r>
              <a:rPr lang="de-DE" dirty="0" smtClean="0"/>
              <a:t>Stahlbleche ca. 20-40mm dick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8" name="5_6_-_Bleichbiegen_von_Stahlrohrturmsegment_2-_KGW.jpg" descr="E:\Windkraft\5_6_-_Bleichbiegen_von_Stahlrohrturmsegment_2-_KGW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499992" y="1268760"/>
            <a:ext cx="4392488" cy="2808311"/>
          </a:xfrm>
        </p:spPr>
      </p:pic>
      <p:pic>
        <p:nvPicPr>
          <p:cNvPr id="9" name="5_6_-_Zusammenschwei_en_von_Stahlrohrturmsegment_-_Vestas.jpg" descr="E:\Windkraft\5_6_-_Zusammenschwei_en_von_Stahlrohrturmsegment_-_Vestas.jp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4499992" y="4077072"/>
            <a:ext cx="4392488" cy="2497460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z="1500" dirty="0" smtClean="0"/>
              <a:t>12</a:t>
            </a:r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Rotorblätter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Besteht aus zwei Halb schalen.</a:t>
            </a:r>
          </a:p>
          <a:p>
            <a:r>
              <a:rPr lang="de-DE" dirty="0" smtClean="0"/>
              <a:t>Aus Glas-oder Kohlefaser </a:t>
            </a:r>
          </a:p>
          <a:p>
            <a:r>
              <a:rPr lang="de-DE" dirty="0" smtClean="0"/>
              <a:t>Aerodynamisch und geräuschmindernd gebaut</a:t>
            </a:r>
          </a:p>
          <a:p>
            <a:r>
              <a:rPr lang="de-DE" dirty="0" smtClean="0"/>
              <a:t>Standardlängen heute ca.45m </a:t>
            </a:r>
            <a:r>
              <a:rPr lang="de-DE" dirty="0" smtClean="0"/>
              <a:t>und ca. 5-6 Tonnen schwer</a:t>
            </a:r>
            <a:endParaRPr lang="de-DE" dirty="0"/>
          </a:p>
        </p:txBody>
      </p:sp>
      <p:pic>
        <p:nvPicPr>
          <p:cNvPr id="6" name="5_11___Fluegelschnitt___Windkraftanlagen_Gasch_Twele.jpg" descr="E:\Windkraft\5_11___Fluegelschnitt___Windkraftanlagen_Gasch_Twele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648200" y="1556792"/>
            <a:ext cx="4244280" cy="4680519"/>
          </a:xfr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13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 smtClean="0"/>
              <a:t>Wie reagiert der Wind an den Blättern?</a:t>
            </a:r>
            <a:endParaRPr lang="de-DE" sz="3600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sz="12800" dirty="0" smtClean="0"/>
              <a:t>Auftriebsprinzip</a:t>
            </a:r>
          </a:p>
          <a:p>
            <a:endParaRPr lang="de-DE" dirty="0"/>
          </a:p>
        </p:txBody>
      </p:sp>
      <p:pic>
        <p:nvPicPr>
          <p:cNvPr id="21" name="4_2___Auftriebsprinzip_als_Antriebskraft_-.jpg" descr="J:\Windkraft\4_2___Auftriebsprinzip_als_Antriebskraft_-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357158" y="2143116"/>
            <a:ext cx="4140230" cy="4000528"/>
          </a:xfrm>
        </p:spPr>
      </p:pic>
      <p:sp>
        <p:nvSpPr>
          <p:cNvPr id="14" name="Textplatzhalter 1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2" name="4_2___Luftdruck_an_einem_Blatt_-_01.jpg" descr="J:\Windkraft\4_2___Luftdruck_an_einem_Blatt_-_01.jpg"/>
          <p:cNvPicPr>
            <a:picLocks noGrp="1" noChangeAspect="1"/>
          </p:cNvPicPr>
          <p:nvPr>
            <p:ph sz="quarter" idx="4"/>
          </p:nvPr>
        </p:nvPicPr>
        <p:blipFill>
          <a:blip r:embed="rId5" r:link="rId6" cstate="print"/>
          <a:stretch>
            <a:fillRect/>
          </a:stretch>
        </p:blipFill>
        <p:spPr>
          <a:xfrm>
            <a:off x="4645025" y="1500174"/>
            <a:ext cx="4284693" cy="4643470"/>
          </a:xfr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14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Triebstrang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sz="2400" dirty="0" smtClean="0"/>
              <a:t>Wandelt die kinetische Energie des Rotors in mechanische Rotationsenergie und dann in elektrische Energie um.</a:t>
            </a:r>
          </a:p>
          <a:p>
            <a:r>
              <a:rPr lang="de-DE" sz="2400" dirty="0" smtClean="0"/>
              <a:t>Getriebe passt die Rotordrehzahl der benötigten Generatordrehzahl an.</a:t>
            </a:r>
          </a:p>
          <a:p>
            <a:r>
              <a:rPr lang="de-DE" sz="2400" dirty="0" smtClean="0"/>
              <a:t>Bremse nur für Notabschaltung.</a:t>
            </a:r>
          </a:p>
        </p:txBody>
      </p:sp>
      <p:pic>
        <p:nvPicPr>
          <p:cNvPr id="10" name="5_15_-_Triebstrangkette_einer_1_5_MW-Windkraftanlage.jpg" descr="J:\Windkraft\5_15_-_Triebstrangkette_einer_1_5_MW-Windkraftanlage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500562" y="1714488"/>
            <a:ext cx="4186238" cy="4286280"/>
          </a:xfr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15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Generator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 smtClean="0"/>
              <a:t>Umwandlung mechanischer Rotationsenergie in elektrische Energie.</a:t>
            </a:r>
          </a:p>
          <a:p>
            <a:r>
              <a:rPr lang="de-DE" dirty="0" smtClean="0"/>
              <a:t>3-Phasen-Wechselstrom</a:t>
            </a:r>
          </a:p>
          <a:p>
            <a:r>
              <a:rPr lang="de-DE" dirty="0" smtClean="0"/>
              <a:t>Erzeugte Spannung: ca.690V , mit variabler Frequenz </a:t>
            </a:r>
          </a:p>
          <a:p>
            <a:r>
              <a:rPr lang="de-DE" dirty="0" smtClean="0"/>
              <a:t>Frequenz wird im Umrichter der Netzfrequenz angepasst.</a:t>
            </a:r>
          </a:p>
          <a:p>
            <a:r>
              <a:rPr lang="de-DE" dirty="0" smtClean="0"/>
              <a:t>Spannung wird im </a:t>
            </a:r>
            <a:r>
              <a:rPr lang="de-DE" dirty="0" err="1" smtClean="0"/>
              <a:t>Trafo</a:t>
            </a:r>
            <a:r>
              <a:rPr lang="de-DE" dirty="0" smtClean="0"/>
              <a:t> auf Netzspannung hochtransformiert. </a:t>
            </a:r>
            <a:endParaRPr lang="de-DE" dirty="0"/>
          </a:p>
        </p:txBody>
      </p:sp>
      <p:pic>
        <p:nvPicPr>
          <p:cNvPr id="6" name="605px-Generator.png" descr="J:\Windkraft\605px-Generator.pn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643438" y="1500174"/>
            <a:ext cx="4214842" cy="4714908"/>
          </a:xfr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16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Induktionsprinzip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Drehbewegung im Magnetfeld </a:t>
            </a:r>
          </a:p>
          <a:p>
            <a:pPr>
              <a:buFont typeface="Wingdings" pitchFamily="2" charset="2"/>
              <a:buChar char="Ø"/>
            </a:pPr>
            <a:r>
              <a:rPr lang="de-DE" dirty="0" err="1" smtClean="0"/>
              <a:t>Lorentzkraft</a:t>
            </a:r>
            <a:r>
              <a:rPr lang="de-DE" dirty="0" smtClean="0"/>
              <a:t> </a:t>
            </a:r>
          </a:p>
          <a:p>
            <a:r>
              <a:rPr lang="de-DE" dirty="0" smtClean="0"/>
              <a:t>Ladungen im Leiter werden in Bewegung gesetzt </a:t>
            </a:r>
          </a:p>
          <a:p>
            <a:r>
              <a:rPr lang="de-DE" dirty="0" smtClean="0"/>
              <a:t>Elektrische Spannung wird induziert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" name="Dynamo.wechsel.wiki.v.1.00.gif" descr="J:\Windkraft\Dynamo.wechsel.wiki.v.1.00.gif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429124" y="1643050"/>
            <a:ext cx="4357718" cy="4357718"/>
          </a:xfr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17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Leistungsregelung(</a:t>
            </a:r>
            <a:r>
              <a:rPr lang="de-DE" b="1" dirty="0" err="1" smtClean="0"/>
              <a:t>Pitch</a:t>
            </a:r>
            <a:r>
              <a:rPr lang="de-DE" b="1" dirty="0" smtClean="0"/>
              <a:t> und Stall)</a:t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Rotorleistung </a:t>
            </a:r>
            <a:r>
              <a:rPr lang="de-DE" dirty="0" smtClean="0"/>
              <a:t>größer als Nennleistung</a:t>
            </a:r>
          </a:p>
          <a:p>
            <a:endParaRPr lang="de-DE" dirty="0" smtClean="0"/>
          </a:p>
          <a:p>
            <a:r>
              <a:rPr lang="de-DE" dirty="0" smtClean="0"/>
              <a:t>Vorbeugen vor Materialschäden 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Steuerung der Rotorgeschwindigkeit </a:t>
            </a:r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18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dirty="0" smtClean="0"/>
              <a:t>Begrenzung durch Strömungsabriss(Stall)</a:t>
            </a:r>
            <a:endParaRPr lang="de-DE" sz="3600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sz="2400" dirty="0" smtClean="0"/>
              <a:t>Versuch die Drehzahl konstant zu halten</a:t>
            </a:r>
          </a:p>
          <a:p>
            <a:r>
              <a:rPr lang="de-DE" sz="2400" dirty="0" smtClean="0"/>
              <a:t>Windgeschwindigkeiten ab 9-12 m/s</a:t>
            </a:r>
          </a:p>
          <a:p>
            <a:r>
              <a:rPr lang="de-DE" sz="2400" dirty="0" smtClean="0"/>
              <a:t>Veränderung des Anströmverhaltens bei Windgeschwindigkeitsveränderung </a:t>
            </a:r>
          </a:p>
          <a:p>
            <a:r>
              <a:rPr lang="de-DE" sz="2400" dirty="0" smtClean="0"/>
              <a:t>Widerstandskraft nimmt zu </a:t>
            </a:r>
          </a:p>
          <a:p>
            <a:r>
              <a:rPr lang="de-DE" sz="2400" dirty="0" smtClean="0"/>
              <a:t>Auftriebskraft nimmt ab</a:t>
            </a:r>
          </a:p>
          <a:p>
            <a:r>
              <a:rPr lang="de-DE" sz="2400" dirty="0" smtClean="0"/>
              <a:t>Ab v=25 m/s Zusätzliche Abbremsung durch </a:t>
            </a:r>
            <a:r>
              <a:rPr lang="de-DE" sz="2400" dirty="0" err="1" smtClean="0"/>
              <a:t>zB</a:t>
            </a:r>
            <a:r>
              <a:rPr lang="de-DE" sz="2400" dirty="0" smtClean="0"/>
              <a:t>. Bremsklappen</a:t>
            </a:r>
          </a:p>
        </p:txBody>
      </p:sp>
      <p:pic>
        <p:nvPicPr>
          <p:cNvPr id="7" name="4_8_-_Bild_3-5__Seite_58____Stroemungsdreiecke_im_Auslegungspunkt_bei_einer_stall_geregelte_Windkraftanl.jpg" descr="J:\Windkraft\4_8_-_Bild_3-5__Seite_58____Stroemungsdreiecke_im_Auslegungspunkt_bei_einer_stall_geregelte_Windkraftanl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714876" y="1571612"/>
            <a:ext cx="4013200" cy="2298700"/>
          </a:xfrm>
        </p:spPr>
      </p:pic>
      <p:pic>
        <p:nvPicPr>
          <p:cNvPr id="9" name="e0cbc8f982.jpg" descr="J:\Windkraft\e0cbc8f982.jp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4714875" y="3929066"/>
            <a:ext cx="4000529" cy="2428892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19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Was ist Wind ?</a:t>
            </a:r>
          </a:p>
          <a:p>
            <a:pPr lvl="1"/>
            <a:r>
              <a:rPr lang="de-DE" dirty="0" smtClean="0"/>
              <a:t>Entstehung</a:t>
            </a:r>
          </a:p>
          <a:p>
            <a:pPr lvl="1"/>
            <a:r>
              <a:rPr lang="de-DE" dirty="0" smtClean="0"/>
              <a:t>Windreiche Regionen</a:t>
            </a:r>
          </a:p>
          <a:p>
            <a:pPr lvl="1"/>
            <a:endParaRPr lang="de-DE" dirty="0"/>
          </a:p>
          <a:p>
            <a:r>
              <a:rPr lang="de-DE" dirty="0" smtClean="0"/>
              <a:t>Windkraftanlage</a:t>
            </a:r>
          </a:p>
          <a:p>
            <a:pPr lvl="1"/>
            <a:r>
              <a:rPr lang="de-DE" dirty="0" smtClean="0"/>
              <a:t>Aufbau</a:t>
            </a:r>
          </a:p>
          <a:p>
            <a:pPr lvl="1"/>
            <a:r>
              <a:rPr lang="de-DE" dirty="0" smtClean="0"/>
              <a:t>Bauarten</a:t>
            </a:r>
          </a:p>
          <a:p>
            <a:pPr lvl="1"/>
            <a:r>
              <a:rPr lang="de-DE" dirty="0" smtClean="0"/>
              <a:t>Funktionsweise</a:t>
            </a:r>
          </a:p>
          <a:p>
            <a:pPr lvl="1"/>
            <a:r>
              <a:rPr lang="de-DE" dirty="0" smtClean="0"/>
              <a:t>Standortauswahl</a:t>
            </a:r>
          </a:p>
          <a:p>
            <a:r>
              <a:rPr lang="de-DE" dirty="0" smtClean="0"/>
              <a:t>Offshore </a:t>
            </a:r>
          </a:p>
          <a:p>
            <a:r>
              <a:rPr lang="de-DE" dirty="0" smtClean="0"/>
              <a:t>Benötigte Infrastruktur</a:t>
            </a:r>
          </a:p>
          <a:p>
            <a:r>
              <a:rPr lang="de-DE" dirty="0" smtClean="0"/>
              <a:t>Wirtschaftsfaktor Windkraft</a:t>
            </a:r>
          </a:p>
          <a:p>
            <a:r>
              <a:rPr lang="de-DE" dirty="0" smtClean="0"/>
              <a:t>Statistik</a:t>
            </a:r>
          </a:p>
          <a:p>
            <a:r>
              <a:rPr lang="de-DE" dirty="0" smtClean="0"/>
              <a:t>Kostenbeispiel  </a:t>
            </a:r>
          </a:p>
          <a:p>
            <a:r>
              <a:rPr lang="de-DE" dirty="0" err="1" smtClean="0"/>
              <a:t>Zunkunftsausblick</a:t>
            </a:r>
            <a:endParaRPr lang="de-DE" dirty="0" smtClean="0"/>
          </a:p>
          <a:p>
            <a:endParaRPr lang="de-DE" dirty="0" smtClean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2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3600" dirty="0" smtClean="0"/>
              <a:t>Begrenzung durch Verdrehung der </a:t>
            </a:r>
            <a:r>
              <a:rPr lang="de-DE" sz="3600" dirty="0" smtClean="0"/>
              <a:t>Blätter(</a:t>
            </a:r>
            <a:r>
              <a:rPr lang="de-DE" sz="3600" dirty="0" err="1" smtClean="0"/>
              <a:t>Pitch</a:t>
            </a:r>
            <a:r>
              <a:rPr lang="de-DE" sz="3600" dirty="0" smtClean="0"/>
              <a:t>)</a:t>
            </a:r>
            <a:endParaRPr lang="de-DE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Regelung durch verändern </a:t>
            </a:r>
            <a:r>
              <a:rPr lang="de-DE" smtClean="0"/>
              <a:t>des Anstellwinkels</a:t>
            </a:r>
          </a:p>
          <a:p>
            <a:r>
              <a:rPr lang="de-DE" smtClean="0"/>
              <a:t>Schwacher Wind(0-4m/s) 90°,Wka steht</a:t>
            </a:r>
          </a:p>
          <a:p>
            <a:r>
              <a:rPr lang="de-DE" smtClean="0"/>
              <a:t>Leichter Wind(4-13m/s) 0°,es wird so viel wie möglich der Windleistung in mechanische Energie gewandelt</a:t>
            </a:r>
          </a:p>
          <a:p>
            <a:r>
              <a:rPr lang="de-DE" smtClean="0"/>
              <a:t>Starker Wind(13-25m/s)0°-30°,Wind wird durch verstellen des Winkels der Nennleistung angepasst</a:t>
            </a:r>
          </a:p>
          <a:p>
            <a:r>
              <a:rPr lang="de-DE" smtClean="0"/>
              <a:t>Ab 25 m/s Pitchwinkel 90° </a:t>
            </a:r>
            <a:endParaRPr lang="de-DE" dirty="0"/>
          </a:p>
        </p:txBody>
      </p:sp>
      <p:pic>
        <p:nvPicPr>
          <p:cNvPr id="8" name="0287d66794.jpg" descr="J:\Windkraft\0287d66794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714876" y="1643050"/>
            <a:ext cx="3857652" cy="2143140"/>
          </a:xfrm>
        </p:spPr>
      </p:pic>
      <p:pic>
        <p:nvPicPr>
          <p:cNvPr id="9" name="b6ab670744.jpg" descr="J:\Windkraft\b6ab670744.jpg"/>
          <p:cNvPicPr>
            <a:picLocks noChangeAspect="1"/>
          </p:cNvPicPr>
          <p:nvPr/>
        </p:nvPicPr>
        <p:blipFill>
          <a:blip r:embed="rId5" r:link="rId6" cstate="print"/>
          <a:stretch>
            <a:fillRect/>
          </a:stretch>
        </p:blipFill>
        <p:spPr>
          <a:xfrm>
            <a:off x="4714876" y="3857628"/>
            <a:ext cx="3857652" cy="2214578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20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Entwicklung</a:t>
            </a:r>
            <a:endParaRPr lang="de-DE" dirty="0"/>
          </a:p>
        </p:txBody>
      </p:sp>
      <p:pic>
        <p:nvPicPr>
          <p:cNvPr id="8" name="4_8___Marktanteil_der_Leistungsbegrenzungssysteme_-_BWE.jpg" descr="J:\Windkraft\4_8___Marktanteil_der_Leistungsbegrenzungssysteme_-_BWE.jpg"/>
          <p:cNvPicPr>
            <a:picLocks noGrp="1" noChangeAspect="1"/>
          </p:cNvPicPr>
          <p:nvPr>
            <p:ph idx="1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857224" y="1500174"/>
            <a:ext cx="7358114" cy="4714908"/>
          </a:xfrm>
        </p:spPr>
      </p:pic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21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Leistungskurve einer 1,5 MW Anlage</a:t>
            </a:r>
            <a:endParaRPr lang="de-DE" dirty="0"/>
          </a:p>
        </p:txBody>
      </p:sp>
      <p:pic>
        <p:nvPicPr>
          <p:cNvPr id="5" name="178418ca59.jpg" descr="J:\Windkraft\178418ca59.jpg"/>
          <p:cNvPicPr>
            <a:picLocks noGrp="1" noChangeAspect="1"/>
          </p:cNvPicPr>
          <p:nvPr>
            <p:ph idx="1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928662" y="1643050"/>
            <a:ext cx="7500990" cy="4572032"/>
          </a:xfr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22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Bauarten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957783"/>
          </a:xfrm>
        </p:spPr>
        <p:txBody>
          <a:bodyPr>
            <a:normAutofit/>
          </a:bodyPr>
          <a:lstStyle/>
          <a:p>
            <a:r>
              <a:rPr lang="de-DE" dirty="0" smtClean="0"/>
              <a:t>Vertikale Rotationsachse</a:t>
            </a:r>
          </a:p>
        </p:txBody>
      </p:sp>
      <p:pic>
        <p:nvPicPr>
          <p:cNvPr id="8" name="5_1_-_Darrieus-Rotor_-_BWE.jpg" descr="E:\Windkraft\5_1_-_Darrieus-Rotor_-_BWE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395536" y="2564904"/>
            <a:ext cx="3888432" cy="4032448"/>
          </a:xfrm>
        </p:spPr>
      </p:pic>
      <p:sp>
        <p:nvSpPr>
          <p:cNvPr id="6" name="Textplatzhalter 5"/>
          <p:cNvSpPr>
            <a:spLocks noGrp="1"/>
          </p:cNvSpPr>
          <p:nvPr>
            <p:ph type="body" sz="quarter" idx="3"/>
          </p:nvPr>
        </p:nvSpPr>
        <p:spPr>
          <a:xfrm>
            <a:off x="4645025" y="1268760"/>
            <a:ext cx="4041775" cy="1152128"/>
          </a:xfrm>
        </p:spPr>
        <p:txBody>
          <a:bodyPr>
            <a:noAutofit/>
          </a:bodyPr>
          <a:lstStyle/>
          <a:p>
            <a:r>
              <a:rPr lang="de-DE" dirty="0" smtClean="0"/>
              <a:t>Horizontale  Rotationsachse</a:t>
            </a:r>
            <a:endParaRPr lang="de-DE" dirty="0"/>
          </a:p>
        </p:txBody>
      </p:sp>
      <p:pic>
        <p:nvPicPr>
          <p:cNvPr id="11" name="md77.jpg" descr="E:\Windkraft\md77.jpg"/>
          <p:cNvPicPr>
            <a:picLocks noGrp="1" noChangeAspect="1"/>
          </p:cNvPicPr>
          <p:nvPr>
            <p:ph sz="quarter" idx="4"/>
          </p:nvPr>
        </p:nvPicPr>
        <p:blipFill>
          <a:blip r:embed="rId5" r:link="rId6" cstate="print"/>
          <a:stretch>
            <a:fillRect/>
          </a:stretch>
        </p:blipFill>
        <p:spPr>
          <a:xfrm>
            <a:off x="5039544" y="2636912"/>
            <a:ext cx="3636912" cy="3888431"/>
          </a:xfr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23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Vertikale Rotationsachse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pPr algn="ctr"/>
            <a:endParaRPr lang="de-DE" sz="9600" dirty="0" smtClean="0"/>
          </a:p>
          <a:p>
            <a:pPr algn="ctr"/>
            <a:r>
              <a:rPr lang="de-DE" sz="9600" dirty="0" err="1" smtClean="0"/>
              <a:t>Savonius</a:t>
            </a:r>
            <a:r>
              <a:rPr lang="de-DE" sz="9600" dirty="0" smtClean="0"/>
              <a:t>-Rotor</a:t>
            </a:r>
          </a:p>
          <a:p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dirty="0" err="1" smtClean="0"/>
              <a:t>Darrieus</a:t>
            </a:r>
            <a:r>
              <a:rPr lang="de-DE" dirty="0" smtClean="0"/>
              <a:t>-Rotor</a:t>
            </a:r>
          </a:p>
        </p:txBody>
      </p:sp>
      <p:pic>
        <p:nvPicPr>
          <p:cNvPr id="17" name="399px-Savonius_wind_turbine.jpg" descr="J:\Windkraft\399px-Savonius_wind_turbine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642911" y="2174875"/>
            <a:ext cx="3643338" cy="3951288"/>
          </a:xfrm>
        </p:spPr>
      </p:pic>
      <p:pic>
        <p:nvPicPr>
          <p:cNvPr id="20" name="5_1_-_Darrieus-Rotor_-_BWE.jpg" descr="J:\Windkraft\5_1_-_Darrieus-Rotor_-_BWE.jpg"/>
          <p:cNvPicPr>
            <a:picLocks noGrp="1" noChangeAspect="1"/>
          </p:cNvPicPr>
          <p:nvPr>
            <p:ph sz="quarter" idx="4"/>
          </p:nvPr>
        </p:nvPicPr>
        <p:blipFill>
          <a:blip r:embed="rId5" r:link="rId6" cstate="print"/>
          <a:stretch>
            <a:fillRect/>
          </a:stretch>
        </p:blipFill>
        <p:spPr>
          <a:xfrm>
            <a:off x="4857752" y="2214554"/>
            <a:ext cx="3571900" cy="3857652"/>
          </a:xfrm>
        </p:spPr>
      </p:pic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24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sz="4000" b="1" dirty="0" smtClean="0"/>
              <a:t>Wie reagiert der Wind an den Blättern?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de-DE" dirty="0" smtClean="0"/>
          </a:p>
          <a:p>
            <a:endParaRPr lang="de-DE" dirty="0" smtClean="0"/>
          </a:p>
          <a:p>
            <a:r>
              <a:rPr lang="de-DE" sz="12800" dirty="0" smtClean="0"/>
              <a:t>Widerstandsprinzip</a:t>
            </a:r>
          </a:p>
          <a:p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Wind schiebt gegen eine Fläche </a:t>
            </a:r>
          </a:p>
          <a:p>
            <a:r>
              <a:rPr lang="de-DE" dirty="0" smtClean="0"/>
              <a:t>-&gt; eine Kraft entsteht welche die Fläche bewegt.</a:t>
            </a:r>
          </a:p>
          <a:p>
            <a:endParaRPr lang="de-DE" dirty="0" smtClean="0"/>
          </a:p>
          <a:p>
            <a:r>
              <a:rPr lang="de-DE" dirty="0" smtClean="0"/>
              <a:t>     </a:t>
            </a:r>
          </a:p>
          <a:p>
            <a:endParaRPr lang="de-DE" dirty="0" smtClean="0"/>
          </a:p>
          <a:p>
            <a:r>
              <a:rPr lang="de-DE" dirty="0" smtClean="0"/>
              <a:t>Aerodynamischer Wirkungsgrad sehr gering</a:t>
            </a:r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de-DE" sz="2000" dirty="0" smtClean="0"/>
              <a:t>Schalenkreuzanemometer </a:t>
            </a:r>
            <a:endParaRPr lang="de-DE" sz="2000" dirty="0"/>
          </a:p>
        </p:txBody>
      </p:sp>
      <p:pic>
        <p:nvPicPr>
          <p:cNvPr id="18" name="4_2___Bild_2-22b__Seite_42__-_Ersatzmodell_eines_Schalenkreuzanemometers_-_Windkraftanlagen_R_Gasch_J_Tw.jpg" descr="J:\Windkraft\4_2___Bild_2-22b__Seite_42__-_Ersatzmodell_eines_Schalenkreuzanemometers_-_Windkraftanlagen_R_Gasch_J_Tw.jpg"/>
          <p:cNvPicPr>
            <a:picLocks noGrp="1" noChangeAspect="1"/>
          </p:cNvPicPr>
          <p:nvPr>
            <p:ph sz="quarter" idx="4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645025" y="2285992"/>
            <a:ext cx="4284693" cy="3857651"/>
          </a:xfr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4071942"/>
            <a:ext cx="242889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25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Savonius</a:t>
            </a:r>
            <a:r>
              <a:rPr lang="de-DE" dirty="0" smtClean="0"/>
              <a:t>-Rotor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1925 erfunden</a:t>
            </a:r>
          </a:p>
          <a:p>
            <a:r>
              <a:rPr lang="de-DE" dirty="0" smtClean="0"/>
              <a:t>Zwei Schaufeln</a:t>
            </a:r>
          </a:p>
          <a:p>
            <a:r>
              <a:rPr lang="de-DE" dirty="0" smtClean="0"/>
              <a:t>Wirkweise nach aerodynamischem Auftrieb und widerstandsbedingtem Vortrieb</a:t>
            </a:r>
          </a:p>
          <a:p>
            <a:r>
              <a:rPr lang="de-DE" dirty="0" smtClean="0"/>
              <a:t>η = 28%</a:t>
            </a:r>
          </a:p>
        </p:txBody>
      </p:sp>
      <p:pic>
        <p:nvPicPr>
          <p:cNvPr id="11" name="660px-Savonius-rotor_de.svg.png" descr="J:\Windkraft\660px-Savonius-rotor_de.svg.pn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648200" y="1714488"/>
            <a:ext cx="4352956" cy="4357718"/>
          </a:xfr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26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Darrieus</a:t>
            </a:r>
            <a:r>
              <a:rPr lang="de-DE" dirty="0" smtClean="0"/>
              <a:t>-Rotor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1925 erfunden</a:t>
            </a:r>
          </a:p>
          <a:p>
            <a:r>
              <a:rPr lang="de-DE" dirty="0" smtClean="0"/>
              <a:t>Besteht aus 2 o. 4 senkrecht gekrümmten Blättern</a:t>
            </a:r>
          </a:p>
          <a:p>
            <a:r>
              <a:rPr lang="de-DE" dirty="0" smtClean="0"/>
              <a:t>Funktioniert nach Antriebsprinzip </a:t>
            </a:r>
          </a:p>
          <a:p>
            <a:r>
              <a:rPr lang="de-DE" dirty="0" smtClean="0"/>
              <a:t>η=30-40%</a:t>
            </a:r>
            <a:endParaRPr lang="de-DE" dirty="0"/>
          </a:p>
        </p:txBody>
      </p:sp>
      <p:pic>
        <p:nvPicPr>
          <p:cNvPr id="12" name="5_1_-_Bild_13_1__Auflage_3__-_Kraft_an_einem_Darrieus-Rotor_-_Windkraftanlagen_R_Gasch_J_Twele.jpg" descr="J:\Windkraft\5_1_-_Bild_13_1__Auflage_3__-_Kraft_an_einem_Darrieus-Rotor_-_Windkraftanlagen_R_Gasch_J_Twele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648200" y="1428736"/>
            <a:ext cx="4210080" cy="5000660"/>
          </a:xfr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27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Auswahlkriterien für einen Standort an Land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>
            <a:noAutofit/>
          </a:bodyPr>
          <a:lstStyle/>
          <a:p>
            <a:r>
              <a:rPr lang="de-DE" dirty="0" smtClean="0"/>
              <a:t>Mindestabstand zu andern Gebäuden, Straßen, Naturschutzgebieten, Wäldern muss eingehalten werden.</a:t>
            </a:r>
          </a:p>
          <a:p>
            <a:r>
              <a:rPr lang="de-DE" dirty="0" smtClean="0"/>
              <a:t>Schallemission</a:t>
            </a:r>
          </a:p>
          <a:p>
            <a:r>
              <a:rPr lang="de-DE" dirty="0" smtClean="0"/>
              <a:t>Schattenwurf</a:t>
            </a:r>
          </a:p>
          <a:p>
            <a:r>
              <a:rPr lang="de-DE" dirty="0" smtClean="0"/>
              <a:t>Vorhandene Infrastruktur</a:t>
            </a:r>
          </a:p>
          <a:p>
            <a:r>
              <a:rPr lang="de-DE" dirty="0" smtClean="0"/>
              <a:t>Bodenbeschaffenheit</a:t>
            </a:r>
          </a:p>
          <a:p>
            <a:r>
              <a:rPr lang="de-DE" dirty="0" smtClean="0"/>
              <a:t>Windverhältnisse 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28</a:t>
            </a:fld>
            <a:endParaRPr lang="de-DE" sz="1500" dirty="0"/>
          </a:p>
        </p:txBody>
      </p:sp>
      <p:pic>
        <p:nvPicPr>
          <p:cNvPr id="8" name="7_6_-_Bild_15-6__Seite_508____Prognose_der_Isophonen_einer_geplanten_Windpark___Windkraftanlagen_Gasch_T.jpg" descr="J:\Windkraft\7_6_-_Bild_15-6__Seite_508____Prognose_der_Isophonen_einer_geplanten_Windpark___Windkraftanlagen_Gasch_T.jpg"/>
          <p:cNvPicPr>
            <a:picLocks noGrp="1" noChangeAspect="1"/>
          </p:cNvPicPr>
          <p:nvPr>
            <p:ph sz="quarter" idx="4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429125" y="1714488"/>
            <a:ext cx="4257676" cy="44291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Auswahlkriterien für einen Standort an Land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457200" y="1571612"/>
            <a:ext cx="4040188" cy="4554551"/>
          </a:xfrm>
        </p:spPr>
        <p:txBody>
          <a:bodyPr>
            <a:noAutofit/>
          </a:bodyPr>
          <a:lstStyle/>
          <a:p>
            <a:r>
              <a:rPr lang="de-DE" dirty="0" smtClean="0"/>
              <a:t>Mindestabstand zu andern Gebäuden, Straßen, Naturschutzgebieten, Wäldern muss eingehalten werden.</a:t>
            </a:r>
          </a:p>
          <a:p>
            <a:r>
              <a:rPr lang="de-DE" dirty="0" smtClean="0"/>
              <a:t>Schallemission</a:t>
            </a:r>
          </a:p>
          <a:p>
            <a:r>
              <a:rPr lang="de-DE" dirty="0" smtClean="0"/>
              <a:t>Schattenwurf</a:t>
            </a:r>
          </a:p>
          <a:p>
            <a:r>
              <a:rPr lang="de-DE" dirty="0" smtClean="0"/>
              <a:t>Vorhandene Infrastruktur</a:t>
            </a:r>
          </a:p>
          <a:p>
            <a:r>
              <a:rPr lang="de-DE" dirty="0" smtClean="0"/>
              <a:t>Bodenbeschaffenheit</a:t>
            </a:r>
          </a:p>
          <a:p>
            <a:r>
              <a:rPr lang="de-DE" dirty="0" smtClean="0"/>
              <a:t>Windverhältnisse </a:t>
            </a:r>
          </a:p>
          <a:p>
            <a:endParaRPr lang="de-DE" sz="2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29</a:t>
            </a:fld>
            <a:endParaRPr lang="de-DE" sz="1500" dirty="0"/>
          </a:p>
        </p:txBody>
      </p:sp>
      <p:pic>
        <p:nvPicPr>
          <p:cNvPr id="12" name="0ae6d0f3e3.jpg" descr="J:\Windkraft\0ae6d0f3e3.jpg"/>
          <p:cNvPicPr>
            <a:picLocks noGrp="1" noChangeAspect="1"/>
          </p:cNvPicPr>
          <p:nvPr>
            <p:ph sz="quarter" idx="4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572000" y="1928802"/>
            <a:ext cx="3998912" cy="414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Wie entsteht Luftströmung ?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 smtClean="0"/>
              <a:t>Sonne erwärmt die Erde unterschiedlich.</a:t>
            </a:r>
            <a:endParaRPr lang="de-DE" dirty="0"/>
          </a:p>
          <a:p>
            <a:r>
              <a:rPr lang="de-DE" dirty="0" smtClean="0"/>
              <a:t>Warme Luft:</a:t>
            </a:r>
          </a:p>
          <a:p>
            <a:pPr lvl="1"/>
            <a:r>
              <a:rPr lang="de-DE" dirty="0" smtClean="0"/>
              <a:t>Wird leichter</a:t>
            </a:r>
          </a:p>
          <a:p>
            <a:pPr lvl="1"/>
            <a:r>
              <a:rPr lang="de-DE" dirty="0" smtClean="0"/>
              <a:t>Dehnt sich aus</a:t>
            </a:r>
          </a:p>
          <a:p>
            <a:pPr lvl="1"/>
            <a:r>
              <a:rPr lang="de-DE" dirty="0" smtClean="0"/>
              <a:t>Luftdruck sinkt</a:t>
            </a:r>
          </a:p>
          <a:p>
            <a:r>
              <a:rPr lang="de-DE" dirty="0" smtClean="0"/>
              <a:t>Kalte Luft:</a:t>
            </a:r>
          </a:p>
          <a:p>
            <a:pPr lvl="1"/>
            <a:r>
              <a:rPr lang="de-DE" dirty="0" smtClean="0"/>
              <a:t>Dichter </a:t>
            </a:r>
          </a:p>
          <a:p>
            <a:pPr lvl="1"/>
            <a:r>
              <a:rPr lang="de-DE" dirty="0" smtClean="0"/>
              <a:t>Hoher </a:t>
            </a:r>
            <a:r>
              <a:rPr lang="de-DE" dirty="0" smtClean="0"/>
              <a:t>Luftdruck</a:t>
            </a:r>
          </a:p>
          <a:p>
            <a:r>
              <a:rPr lang="de-DE" dirty="0" smtClean="0"/>
              <a:t>Luftmassenaustausch von Hoch nach Tief</a:t>
            </a:r>
            <a:endParaRPr lang="de-DE" dirty="0" smtClean="0"/>
          </a:p>
          <a:p>
            <a:pPr lvl="1"/>
            <a:endParaRPr lang="de-DE" dirty="0"/>
          </a:p>
          <a:p>
            <a:pPr lvl="1">
              <a:buNone/>
            </a:pPr>
            <a:endParaRPr lang="de-DE" dirty="0"/>
          </a:p>
          <a:p>
            <a:pPr lvl="1">
              <a:buNone/>
            </a:pPr>
            <a:endParaRPr lang="de-DE" dirty="0"/>
          </a:p>
        </p:txBody>
      </p:sp>
      <p:pic>
        <p:nvPicPr>
          <p:cNvPr id="7" name="1_1___Lufttemperatur___eLSEE.gif" descr="J:\Windkraft\1_1___Lufttemperatur___eLSEE.gif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500562" y="1643050"/>
            <a:ext cx="4286280" cy="4429155"/>
          </a:xfr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3</a:t>
            </a:fld>
            <a:endParaRPr lang="de-DE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Offshore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Unterschied  Aufbau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de-DE" dirty="0" smtClean="0"/>
              <a:t>Fundament muss den Gegebenheiten angepasst werden.</a:t>
            </a:r>
          </a:p>
          <a:p>
            <a:pPr lvl="1"/>
            <a:r>
              <a:rPr lang="de-DE" dirty="0" smtClean="0"/>
              <a:t>Betonfundament, </a:t>
            </a:r>
            <a:r>
              <a:rPr lang="de-DE" dirty="0" err="1" smtClean="0"/>
              <a:t>Monopile</a:t>
            </a:r>
            <a:r>
              <a:rPr lang="de-DE" dirty="0" smtClean="0"/>
              <a:t> , verschiedene Pfahlstrukturen.</a:t>
            </a:r>
          </a:p>
          <a:p>
            <a:r>
              <a:rPr lang="de-DE" dirty="0" smtClean="0"/>
              <a:t>Elektrische Anbindung</a:t>
            </a:r>
          </a:p>
          <a:p>
            <a:pPr lvl="1"/>
            <a:r>
              <a:rPr lang="de-DE" dirty="0" smtClean="0"/>
              <a:t>Seekabel</a:t>
            </a:r>
          </a:p>
          <a:p>
            <a:pPr lvl="1"/>
            <a:r>
              <a:rPr lang="de-DE" dirty="0" smtClean="0"/>
              <a:t>Je nach Entfernung zum Festland über HGÜ.</a:t>
            </a:r>
          </a:p>
          <a:p>
            <a:pPr lvl="1"/>
            <a:endParaRPr lang="de-DE" dirty="0" smtClean="0"/>
          </a:p>
        </p:txBody>
      </p:sp>
      <p:pic>
        <p:nvPicPr>
          <p:cNvPr id="6" name="388px-Windmills_D1-D4_(Thornton_Bank).jpg" descr="J:\Windkraft\388px-Windmills_D1-D4_(Thornton_Bank).jpg"/>
          <p:cNvPicPr>
            <a:picLocks noGrp="1" noChangeAspect="1"/>
          </p:cNvPicPr>
          <p:nvPr>
            <p:ph sz="quarter" idx="4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786314" y="1571612"/>
            <a:ext cx="4000527" cy="4714908"/>
          </a:xfr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30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Offshore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de-DE" dirty="0" smtClean="0"/>
              <a:t>Vorteile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Sehr gute Windverhältnisse</a:t>
            </a:r>
            <a:br>
              <a:rPr lang="de-DE" dirty="0" smtClean="0"/>
            </a:br>
            <a:r>
              <a:rPr lang="de-DE" dirty="0" smtClean="0"/>
              <a:t>(konstant, mit hoher Windgeschwindigkeit, wenig Turbulenzen)</a:t>
            </a:r>
          </a:p>
          <a:p>
            <a:r>
              <a:rPr lang="de-DE" dirty="0" smtClean="0"/>
              <a:t>Riesiger Errichtungsplatz</a:t>
            </a:r>
          </a:p>
          <a:p>
            <a:pPr fontAlgn="t"/>
            <a:r>
              <a:rPr lang="de-DE" dirty="0" smtClean="0"/>
              <a:t>Schattenschlag und Schallbelästigung muss nicht berücksichtigt werden</a:t>
            </a:r>
          </a:p>
          <a:p>
            <a:pPr fontAlgn="t"/>
            <a:r>
              <a:rPr lang="de-DE" dirty="0" smtClean="0"/>
              <a:t>Um 40% höhere Energieausbeute als am Land</a:t>
            </a:r>
          </a:p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de-DE" dirty="0" smtClean="0"/>
              <a:t>Nachteile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de-DE" dirty="0" smtClean="0"/>
              <a:t>Aufbaukosten hoch </a:t>
            </a:r>
          </a:p>
          <a:p>
            <a:r>
              <a:rPr lang="de-DE" dirty="0" smtClean="0"/>
              <a:t>Wartung kompliziert </a:t>
            </a:r>
          </a:p>
          <a:p>
            <a:r>
              <a:rPr lang="de-DE" dirty="0" smtClean="0"/>
              <a:t>Elektrische Anbindung </a:t>
            </a:r>
          </a:p>
          <a:p>
            <a:pPr fontAlgn="t"/>
            <a:r>
              <a:rPr lang="de-DE" dirty="0" smtClean="0"/>
              <a:t>Evtl. Beeinflussung der Tierwelt</a:t>
            </a:r>
          </a:p>
          <a:p>
            <a:pPr fontAlgn="t"/>
            <a:endParaRPr lang="de-DE" dirty="0" smtClean="0"/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31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Offshore Potenzial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40 </a:t>
            </a:r>
            <a:r>
              <a:rPr lang="de-DE" dirty="0" err="1" smtClean="0"/>
              <a:t>Offshoreparks</a:t>
            </a:r>
            <a:r>
              <a:rPr lang="de-DE" dirty="0" smtClean="0"/>
              <a:t> in Nord- u. Ostsee sollen entstehen.</a:t>
            </a:r>
          </a:p>
          <a:p>
            <a:r>
              <a:rPr lang="de-DE" dirty="0" smtClean="0"/>
              <a:t>Bundesregierung beschloss 2009 einen </a:t>
            </a:r>
            <a:r>
              <a:rPr lang="de-DE" dirty="0" err="1" smtClean="0"/>
              <a:t>Raumordnunsplan</a:t>
            </a:r>
            <a:r>
              <a:rPr lang="de-DE" dirty="0" smtClean="0"/>
              <a:t>-&gt;bis 2030 sollen 25 GW  über </a:t>
            </a:r>
            <a:r>
              <a:rPr lang="de-DE" dirty="0" err="1" smtClean="0"/>
              <a:t>Offshorewindkraft</a:t>
            </a:r>
            <a:r>
              <a:rPr lang="de-DE" dirty="0" smtClean="0"/>
              <a:t> erzeugt werden.(ca.15% des Deutschen Strombedarfs)</a:t>
            </a:r>
          </a:p>
          <a:p>
            <a:r>
              <a:rPr lang="de-DE" dirty="0" smtClean="0"/>
              <a:t>Bisher sind 26 Parks mit 1850 WKA genehmigt. 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Für ganz Europa hat eine Arbeitsgruppe im Auftrag der EU-Kommission das Offshore-Wind-Gesamtpotenzial auf ca. 140 GW geschätzt. 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32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Benötigte Infrastruktur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Bis 2015 müssen 850km Hochspannungsleitungen gebaut werden.</a:t>
            </a:r>
          </a:p>
          <a:p>
            <a:endParaRPr lang="de-DE" dirty="0" smtClean="0"/>
          </a:p>
          <a:p>
            <a:r>
              <a:rPr lang="de-DE" dirty="0" smtClean="0"/>
              <a:t>Speichermöglichkeiten wegen </a:t>
            </a:r>
            <a:r>
              <a:rPr lang="de-DE" dirty="0" smtClean="0"/>
              <a:t>Windschwankung(</a:t>
            </a:r>
            <a:r>
              <a:rPr lang="de-DE" dirty="0" err="1" smtClean="0"/>
              <a:t>zB</a:t>
            </a:r>
            <a:r>
              <a:rPr lang="de-DE" dirty="0" smtClean="0"/>
              <a:t>. </a:t>
            </a:r>
            <a:r>
              <a:rPr lang="de-DE" dirty="0" err="1" smtClean="0"/>
              <a:t>Ergassubstitution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33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Wirtschaftsfaktor Windkraft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 smtClean="0"/>
              <a:t>100.000 </a:t>
            </a:r>
            <a:r>
              <a:rPr lang="de-DE" dirty="0" err="1" smtClean="0"/>
              <a:t>Arbeitesplätze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9,7 Mrd. Euro Umsatz</a:t>
            </a:r>
          </a:p>
          <a:p>
            <a:pPr>
              <a:buFont typeface="Symbol" pitchFamily="18" charset="2"/>
              <a:buChar char="-"/>
            </a:pPr>
            <a:r>
              <a:rPr lang="de-DE" dirty="0" smtClean="0"/>
              <a:t>Davon 75% im Export erwirtschaftet</a:t>
            </a:r>
          </a:p>
          <a:p>
            <a:r>
              <a:rPr lang="de-DE" dirty="0" smtClean="0"/>
              <a:t>17,5%des Weltumsatzes</a:t>
            </a:r>
          </a:p>
          <a:p>
            <a:endParaRPr lang="de-DE" dirty="0" smtClean="0"/>
          </a:p>
          <a:p>
            <a:pPr marL="514350" indent="-514350">
              <a:buNone/>
            </a:pPr>
            <a:endParaRPr lang="de-DE" dirty="0" smtClean="0"/>
          </a:p>
        </p:txBody>
      </p:sp>
      <p:pic>
        <p:nvPicPr>
          <p:cNvPr id="6" name="7cc1d5209b.jpg" descr="J:\Windkraft\7cc1d5209b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500562" y="1500174"/>
            <a:ext cx="4357718" cy="4786346"/>
          </a:xfrm>
        </p:spPr>
      </p:pic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34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Vergleich installierte Leistung Europa </a:t>
            </a:r>
            <a:endParaRPr lang="de-DE" dirty="0"/>
          </a:p>
        </p:txBody>
      </p:sp>
      <p:pic>
        <p:nvPicPr>
          <p:cNvPr id="8" name="21171e3951.jpg" descr="J:\Windkraft\21171e3951.jpg"/>
          <p:cNvPicPr>
            <a:picLocks noGrp="1" noChangeAspect="1"/>
          </p:cNvPicPr>
          <p:nvPr>
            <p:ph idx="1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571472" y="1600200"/>
            <a:ext cx="7858180" cy="4614882"/>
          </a:xfr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35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269875" y="836613"/>
            <a:ext cx="8569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dirty="0">
                <a:latin typeface="+mj-lt"/>
              </a:rPr>
              <a:t>Windenergie weltweit 2009: </a:t>
            </a:r>
            <a:r>
              <a:rPr lang="de-DE" sz="2400" dirty="0">
                <a:latin typeface="+mj-lt"/>
              </a:rPr>
              <a:t/>
            </a:r>
            <a:br>
              <a:rPr lang="de-DE" sz="2400" dirty="0">
                <a:latin typeface="+mj-lt"/>
              </a:rPr>
            </a:br>
            <a:r>
              <a:rPr lang="de-DE" sz="2400" dirty="0">
                <a:latin typeface="+mj-lt"/>
              </a:rPr>
              <a:t>Top 10 der installierten Leistung und Marktanteil in Prozent</a:t>
            </a:r>
          </a:p>
        </p:txBody>
      </p:sp>
      <p:graphicFrame>
        <p:nvGraphicFramePr>
          <p:cNvPr id="2094" name="Group 46"/>
          <p:cNvGraphicFramePr>
            <a:graphicFrameLocks noGrp="1"/>
          </p:cNvGraphicFramePr>
          <p:nvPr/>
        </p:nvGraphicFramePr>
        <p:xfrm>
          <a:off x="304800" y="2714625"/>
          <a:ext cx="2928938" cy="3448056"/>
        </p:xfrm>
        <a:graphic>
          <a:graphicData uri="http://schemas.openxmlformats.org/drawingml/2006/table">
            <a:tbl>
              <a:tblPr/>
              <a:tblGrid>
                <a:gridCol w="1820863"/>
                <a:gridCol w="110807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Land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Gesamt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US</a:t>
                      </a:r>
                    </a:p>
                  </a:txBody>
                  <a:tcPr marL="72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35.159 MW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0893F"/>
                          </a:solidFill>
                          <a:effectLst/>
                          <a:latin typeface="Arial" pitchFamily="34" charset="0"/>
                        </a:rPr>
                        <a:t>Germany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0893F"/>
                          </a:solidFill>
                          <a:effectLst/>
                          <a:latin typeface="Arial" pitchFamily="34" charset="0"/>
                        </a:rPr>
                        <a:t>23.903 MW</a:t>
                      </a:r>
                      <a:endParaRPr kumimoji="0" 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China</a:t>
                      </a:r>
                    </a:p>
                  </a:txBody>
                  <a:tcPr marL="72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25.104 MW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Spain</a:t>
                      </a:r>
                    </a:p>
                  </a:txBody>
                  <a:tcPr marL="72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19.149 MW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India</a:t>
                      </a:r>
                    </a:p>
                  </a:txBody>
                  <a:tcPr marL="72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10.926 MW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Italy</a:t>
                      </a:r>
                    </a:p>
                  </a:txBody>
                  <a:tcPr marL="72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4.850 MW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France</a:t>
                      </a:r>
                    </a:p>
                  </a:txBody>
                  <a:tcPr marL="72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4.492 MW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UK</a:t>
                      </a:r>
                    </a:p>
                  </a:txBody>
                  <a:tcPr marL="72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4.051 MW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Portugal</a:t>
                      </a:r>
                    </a:p>
                  </a:txBody>
                  <a:tcPr marL="72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3.535 MW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Denmark</a:t>
                      </a:r>
                    </a:p>
                  </a:txBody>
                  <a:tcPr marL="72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3.465 MW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World total</a:t>
                      </a:r>
                    </a:p>
                  </a:txBody>
                  <a:tcPr marL="72000" marR="36000" marT="36000" marB="3600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157.899 MW</a:t>
                      </a:r>
                    </a:p>
                  </a:txBody>
                  <a:tcPr marL="9525" marR="9525" marT="9525" marB="0" anchor="ctr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22572" name="Textfeld 7"/>
          <p:cNvSpPr txBox="1">
            <a:spLocks noChangeArrowheads="1"/>
          </p:cNvSpPr>
          <p:nvPr/>
        </p:nvSpPr>
        <p:spPr bwMode="auto">
          <a:xfrm>
            <a:off x="228600" y="6248400"/>
            <a:ext cx="27860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900"/>
              <a:t>Quelle: GWEC, 2010</a:t>
            </a:r>
          </a:p>
          <a:p>
            <a:r>
              <a:rPr lang="de-DE" sz="900"/>
              <a:t>Grafik: BWE</a:t>
            </a:r>
          </a:p>
        </p:txBody>
      </p:sp>
      <p:pic>
        <p:nvPicPr>
          <p:cNvPr id="22573" name="Picture 51" descr="Windenergie_Weltweit_#F0DA1.tif                                000F07A8Daten 6                        7C26827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2057400"/>
            <a:ext cx="4800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36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69875" y="836613"/>
            <a:ext cx="85693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3200" dirty="0">
                <a:latin typeface="+mj-lt"/>
              </a:rPr>
              <a:t>Windenergie weltweit 2009: 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400" dirty="0"/>
              <a:t>Top 10 im Neubau und Marktanteil in Prozent</a:t>
            </a:r>
          </a:p>
        </p:txBody>
      </p:sp>
      <p:graphicFrame>
        <p:nvGraphicFramePr>
          <p:cNvPr id="1074" name="Group 50"/>
          <p:cNvGraphicFramePr>
            <a:graphicFrameLocks noGrp="1"/>
          </p:cNvGraphicFramePr>
          <p:nvPr/>
        </p:nvGraphicFramePr>
        <p:xfrm>
          <a:off x="285750" y="2714625"/>
          <a:ext cx="2928938" cy="3472335"/>
        </p:xfrm>
        <a:graphic>
          <a:graphicData uri="http://schemas.openxmlformats.org/drawingml/2006/table">
            <a:tbl>
              <a:tblPr/>
              <a:tblGrid>
                <a:gridCol w="1820863"/>
                <a:gridCol w="1108075"/>
              </a:tblGrid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Land 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Neubau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China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13.000 MW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US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9.922 MW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Spain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2.459 MW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0893F"/>
                          </a:solidFill>
                          <a:effectLst/>
                          <a:latin typeface="Arial" pitchFamily="34" charset="0"/>
                        </a:rPr>
                        <a:t>Germany</a:t>
                      </a:r>
                      <a:endParaRPr kumimoji="0" lang="de-DE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3366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0893F"/>
                          </a:solidFill>
                          <a:effectLst/>
                          <a:latin typeface="Arial" pitchFamily="34" charset="0"/>
                        </a:rPr>
                        <a:t>1.917 MW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India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1.271 MW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Italy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1.114 MW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France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1.088 MW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UK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1.077 MW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Canada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950 MW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Portugal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</a:rPr>
                        <a:t>673 MW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World total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37.466 MW</a:t>
                      </a:r>
                    </a:p>
                  </a:txBody>
                  <a:tcPr marL="72000" marR="72000" marT="36000" marB="36000" anchor="b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F7F7F"/>
                    </a:solidFill>
                  </a:tcPr>
                </a:tc>
              </a:tr>
            </a:tbl>
          </a:graphicData>
        </a:graphic>
      </p:graphicFrame>
      <p:sp>
        <p:nvSpPr>
          <p:cNvPr id="21548" name="Textfeld 7"/>
          <p:cNvSpPr txBox="1">
            <a:spLocks noChangeArrowheads="1"/>
          </p:cNvSpPr>
          <p:nvPr/>
        </p:nvSpPr>
        <p:spPr bwMode="auto">
          <a:xfrm>
            <a:off x="214313" y="6215063"/>
            <a:ext cx="27860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900"/>
              <a:t>Quelle: GWEC, 2010</a:t>
            </a:r>
          </a:p>
          <a:p>
            <a:r>
              <a:rPr lang="de-DE" sz="900"/>
              <a:t>Grafik: BWE</a:t>
            </a:r>
          </a:p>
        </p:txBody>
      </p:sp>
      <p:pic>
        <p:nvPicPr>
          <p:cNvPr id="21549" name="Picture 51" descr="Windenergie_Weltweit_#F0D52.tif                                000F07A8Daten 6                        7C26827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209800"/>
            <a:ext cx="472440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37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Kostenrechnung</a:t>
            </a:r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de-DE" dirty="0" smtClean="0"/>
          </a:p>
          <a:p>
            <a:pPr algn="ctr"/>
            <a:endParaRPr lang="de-DE" sz="3100" dirty="0" smtClean="0"/>
          </a:p>
          <a:p>
            <a:pPr algn="ctr"/>
            <a:endParaRPr lang="de-DE" sz="9600" dirty="0" smtClean="0"/>
          </a:p>
          <a:p>
            <a:pPr algn="ctr"/>
            <a:endParaRPr lang="de-DE" sz="9600" dirty="0" smtClean="0"/>
          </a:p>
          <a:p>
            <a:pPr algn="ctr"/>
            <a:endParaRPr lang="de-DE" sz="9600" dirty="0" smtClean="0"/>
          </a:p>
          <a:p>
            <a:pPr algn="ctr"/>
            <a:r>
              <a:rPr lang="de-DE" dirty="0" smtClean="0"/>
              <a:t>Kosten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sz="2200" dirty="0" smtClean="0"/>
              <a:t>Baukosten</a:t>
            </a:r>
          </a:p>
          <a:p>
            <a:pPr lvl="1"/>
            <a:r>
              <a:rPr lang="de-DE" sz="1800" dirty="0" smtClean="0"/>
              <a:t>1000 € pro </a:t>
            </a:r>
            <a:r>
              <a:rPr lang="de-DE" sz="1800" dirty="0" err="1" smtClean="0"/>
              <a:t>kW</a:t>
            </a:r>
            <a:endParaRPr lang="de-DE" sz="1800" dirty="0" smtClean="0"/>
          </a:p>
          <a:p>
            <a:pPr lvl="1"/>
            <a:r>
              <a:rPr lang="de-DE" sz="1800" dirty="0" smtClean="0"/>
              <a:t>2,5-MW-Anlage = 2,5 Mio. €</a:t>
            </a:r>
          </a:p>
          <a:p>
            <a:endParaRPr lang="de-DE" sz="2200" dirty="0" smtClean="0"/>
          </a:p>
          <a:p>
            <a:r>
              <a:rPr lang="de-DE" sz="2200" dirty="0" smtClean="0"/>
              <a:t>Betriebskosten:</a:t>
            </a:r>
          </a:p>
          <a:p>
            <a:pPr lvl="1"/>
            <a:r>
              <a:rPr lang="de-DE" sz="1800" dirty="0" smtClean="0"/>
              <a:t>Ca. 6% der Baukosten pro Jahr = 150.000 €</a:t>
            </a:r>
            <a:endParaRPr lang="de-DE" sz="18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smtClean="0"/>
              <a:t>Ertrag 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de-DE" dirty="0" err="1" smtClean="0"/>
              <a:t>Einspeisevergütung</a:t>
            </a:r>
            <a:r>
              <a:rPr lang="de-DE" dirty="0" smtClean="0"/>
              <a:t>  9,2 Cent/</a:t>
            </a:r>
            <a:r>
              <a:rPr lang="de-DE" dirty="0" err="1" smtClean="0"/>
              <a:t>kWh</a:t>
            </a:r>
            <a:r>
              <a:rPr lang="de-DE" dirty="0" smtClean="0"/>
              <a:t> </a:t>
            </a:r>
            <a:r>
              <a:rPr lang="de-DE" dirty="0" err="1" smtClean="0"/>
              <a:t>Onshore</a:t>
            </a:r>
            <a:r>
              <a:rPr lang="de-DE" dirty="0" smtClean="0"/>
              <a:t>, </a:t>
            </a:r>
            <a:br>
              <a:rPr lang="de-DE" dirty="0" smtClean="0"/>
            </a:br>
            <a:r>
              <a:rPr lang="de-DE" dirty="0" smtClean="0"/>
              <a:t>Offshore ca. 15 Cent/</a:t>
            </a:r>
            <a:r>
              <a:rPr lang="de-DE" dirty="0" err="1" smtClean="0"/>
              <a:t>kWh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Bei 2000 Volllaststunde pro Jahr =  5000MWh  = 460.000€ pro Jahr (</a:t>
            </a:r>
            <a:r>
              <a:rPr lang="de-DE" dirty="0" err="1" smtClean="0"/>
              <a:t>Onshore</a:t>
            </a:r>
            <a:r>
              <a:rPr lang="de-DE" dirty="0" smtClean="0"/>
              <a:t>)</a:t>
            </a:r>
          </a:p>
          <a:p>
            <a:r>
              <a:rPr lang="de-DE" dirty="0" smtClean="0"/>
              <a:t>Bei 4500 Volllaststunden pro Jahr = 11250MWh = 1.687.500€ pro Jahr (Offshore)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38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Zukunft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Jährlicher Stromverbrauch ca. 600TWh </a:t>
            </a:r>
          </a:p>
          <a:p>
            <a:r>
              <a:rPr lang="de-DE" dirty="0" smtClean="0"/>
              <a:t>Mit 24GW heute ca. 7-8%</a:t>
            </a:r>
          </a:p>
          <a:p>
            <a:r>
              <a:rPr lang="de-DE" dirty="0" smtClean="0"/>
              <a:t>Bei 55GW sind es dann schon ca. 20% </a:t>
            </a:r>
          </a:p>
          <a:p>
            <a:r>
              <a:rPr lang="de-DE" dirty="0" smtClean="0"/>
              <a:t>Preis der Anlagen sinkt (1990-2010 um 30%)</a:t>
            </a:r>
          </a:p>
        </p:txBody>
      </p:sp>
      <p:pic>
        <p:nvPicPr>
          <p:cNvPr id="6" name="54f1f57636.jpg" descr="J:\Windkraft\54f1f57636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500562" y="1643050"/>
            <a:ext cx="4186238" cy="4429156"/>
          </a:xfr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39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Globales Windsystem</a:t>
            </a:r>
            <a:endParaRPr lang="de-DE" dirty="0"/>
          </a:p>
        </p:txBody>
      </p:sp>
      <p:pic>
        <p:nvPicPr>
          <p:cNvPr id="10" name="Inhaltsplatzhalter 9" descr="bd193d160f.jpg"/>
          <p:cNvPicPr>
            <a:picLocks noGrp="1" noChangeAspect="1"/>
          </p:cNvPicPr>
          <p:nvPr>
            <p:ph idx="1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28596" y="1571612"/>
            <a:ext cx="8072494" cy="4643469"/>
          </a:xfr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4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Danke für eure Aufmerksamkeit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de-DE" sz="30000" dirty="0" smtClean="0">
                <a:sym typeface="Wingdings" pitchFamily="2" charset="2"/>
              </a:rPr>
              <a:t></a:t>
            </a:r>
            <a:endParaRPr lang="de-DE" sz="300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mtClean="0"/>
              <a:pPr/>
              <a:t>40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Land-See-Windsystem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Land erwärmt sich schneller</a:t>
            </a:r>
          </a:p>
          <a:p>
            <a:endParaRPr lang="de-DE" dirty="0" smtClean="0"/>
          </a:p>
          <a:p>
            <a:r>
              <a:rPr lang="de-DE" dirty="0" smtClean="0"/>
              <a:t>Warme Luft steigt auf</a:t>
            </a:r>
          </a:p>
          <a:p>
            <a:endParaRPr lang="de-DE" dirty="0" smtClean="0"/>
          </a:p>
          <a:p>
            <a:r>
              <a:rPr lang="de-DE" dirty="0" smtClean="0"/>
              <a:t>Druckunterschied entsteht</a:t>
            </a:r>
          </a:p>
          <a:p>
            <a:endParaRPr lang="de-DE" dirty="0" smtClean="0"/>
          </a:p>
          <a:p>
            <a:r>
              <a:rPr lang="de-DE" dirty="0" smtClean="0"/>
              <a:t>Luftmassenaustausch</a:t>
            </a:r>
            <a:br>
              <a:rPr lang="de-DE" dirty="0" smtClean="0"/>
            </a:br>
            <a:r>
              <a:rPr lang="de-DE" dirty="0" smtClean="0"/>
              <a:t>von Hoch nach Tief</a:t>
            </a:r>
          </a:p>
        </p:txBody>
      </p:sp>
      <p:pic>
        <p:nvPicPr>
          <p:cNvPr id="10" name="370px-Jetsteam_gradientkraft_vom_land_zum_meer_1.png" descr="E:\Windkraft\370px-Jetsteam_gradientkraft_vom_land_zum_meer_1.pn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4211960" y="1628800"/>
            <a:ext cx="4608512" cy="4608512"/>
          </a:xfr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5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Leistung des </a:t>
            </a:r>
            <a:r>
              <a:rPr lang="de-DE" dirty="0" smtClean="0"/>
              <a:t>Windes</a:t>
            </a:r>
            <a:endParaRPr lang="de-DE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93095"/>
          </a:xfrm>
        </p:spPr>
        <p:txBody>
          <a:bodyPr>
            <a:normAutofit/>
          </a:bodyPr>
          <a:lstStyle/>
          <a:p>
            <a:r>
              <a:rPr lang="de-DE" dirty="0" smtClean="0"/>
              <a:t>Kinetische </a:t>
            </a:r>
            <a:r>
              <a:rPr lang="de-DE" dirty="0" smtClean="0"/>
              <a:t>Energie </a:t>
            </a:r>
          </a:p>
          <a:p>
            <a:pPr>
              <a:tabLst>
                <a:tab pos="446088" algn="l"/>
              </a:tabLst>
            </a:pPr>
            <a:endParaRPr lang="de-DE" dirty="0"/>
          </a:p>
          <a:p>
            <a:r>
              <a:rPr lang="de-DE" dirty="0" smtClean="0"/>
              <a:t>Luftmasse </a:t>
            </a:r>
          </a:p>
          <a:p>
            <a:endParaRPr lang="de-DE" dirty="0"/>
          </a:p>
          <a:p>
            <a:r>
              <a:rPr lang="de-DE" dirty="0" smtClean="0"/>
              <a:t>Volumen </a:t>
            </a:r>
          </a:p>
          <a:p>
            <a:endParaRPr lang="de-DE" dirty="0"/>
          </a:p>
          <a:p>
            <a:r>
              <a:rPr lang="de-DE" dirty="0" smtClean="0"/>
              <a:t>Leistung</a:t>
            </a:r>
            <a:endParaRPr lang="de-DE" dirty="0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0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647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Foliennummernplatzhalt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6</a:t>
            </a:fld>
            <a:endParaRPr lang="de-DE" sz="1500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0" y="1238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3737" name="Rectangle 9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73738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500174"/>
            <a:ext cx="1790700" cy="914400"/>
          </a:xfrm>
          <a:prstGeom prst="rect">
            <a:avLst/>
          </a:prstGeom>
          <a:noFill/>
        </p:spPr>
      </p:pic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73741" name="Picture 1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4000504"/>
            <a:ext cx="3562350" cy="485775"/>
          </a:xfrm>
          <a:prstGeom prst="rect">
            <a:avLst/>
          </a:prstGeom>
          <a:noFill/>
        </p:spPr>
      </p:pic>
      <p:sp>
        <p:nvSpPr>
          <p:cNvPr id="73743" name="Rectangle 15"/>
          <p:cNvSpPr>
            <a:spLocks noChangeArrowheads="1"/>
          </p:cNvSpPr>
          <p:nvPr/>
        </p:nvSpPr>
        <p:spPr bwMode="auto">
          <a:xfrm>
            <a:off x="0" y="942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73746" name="Rectangle 18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4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73747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5000636"/>
            <a:ext cx="3000375" cy="914400"/>
          </a:xfrm>
          <a:prstGeom prst="rect">
            <a:avLst/>
          </a:prstGeom>
          <a:noFill/>
        </p:spPr>
      </p:pic>
      <p:sp>
        <p:nvSpPr>
          <p:cNvPr id="73749" name="Rectangle 21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51" name="Rectangle 2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73750" name="Picture 2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2857496"/>
            <a:ext cx="1619250" cy="476250"/>
          </a:xfrm>
          <a:prstGeom prst="rect">
            <a:avLst/>
          </a:prstGeom>
          <a:noFill/>
        </p:spPr>
      </p:pic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Europäische Windgeschwindigkeiten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accfa56a5c.jpg" descr="E:\Windkraft\accfa56a5c.jpg"/>
          <p:cNvPicPr>
            <a:picLocks noGrp="1" noChangeAspect="1"/>
          </p:cNvPicPr>
          <p:nvPr>
            <p:ph sz="half" idx="2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395536" y="1628800"/>
            <a:ext cx="8496944" cy="4752528"/>
          </a:xfr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7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Deutschland Windkarte.jpg" descr="E:\Windkraft\Deutschland Windkarte.jpg"/>
          <p:cNvPicPr>
            <a:picLocks noChangeAspect="1"/>
          </p:cNvPicPr>
          <p:nvPr/>
        </p:nvPicPr>
        <p:blipFill>
          <a:blip r:embed="rId3" r:link="rId4" cstate="print"/>
          <a:stretch>
            <a:fillRect/>
          </a:stretch>
        </p:blipFill>
        <p:spPr>
          <a:xfrm>
            <a:off x="1043608" y="205861"/>
            <a:ext cx="7416824" cy="6391491"/>
          </a:xfrm>
          <a:prstGeom prst="rect">
            <a:avLst/>
          </a:prstGeo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5FFE-B531-4DAE-902F-9EF36F7BDB0C}" type="slidenum">
              <a:rPr lang="de-DE" sz="1500" smtClean="0"/>
              <a:pPr/>
              <a:t>8</a:t>
            </a:fld>
            <a:endParaRPr lang="de-DE" sz="1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Aufbau einer </a:t>
            </a:r>
            <a:r>
              <a:rPr lang="de-DE" dirty="0" err="1" smtClean="0"/>
              <a:t>Wka</a:t>
            </a:r>
            <a:endParaRPr lang="de-DE" dirty="0"/>
          </a:p>
        </p:txBody>
      </p:sp>
      <p:pic>
        <p:nvPicPr>
          <p:cNvPr id="5" name="420px-Windkraftanlage.svg.png" descr="E:\Windkraft\420px-Windkraftanlage.svg.png"/>
          <p:cNvPicPr>
            <a:picLocks noGrp="1" noChangeAspect="1"/>
          </p:cNvPicPr>
          <p:nvPr>
            <p:ph idx="1"/>
          </p:nvPr>
        </p:nvPicPr>
        <p:blipFill>
          <a:blip r:embed="rId3" r:link="rId4" cstate="print"/>
          <a:stretch>
            <a:fillRect/>
          </a:stretch>
        </p:blipFill>
        <p:spPr>
          <a:xfrm>
            <a:off x="971600" y="1412776"/>
            <a:ext cx="7056784" cy="4741987"/>
          </a:xfrm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z="1500" dirty="0" smtClean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1310</Words>
  <Application>Microsoft Office PowerPoint</Application>
  <PresentationFormat>Bildschirmpräsentation (4:3)</PresentationFormat>
  <Paragraphs>374</Paragraphs>
  <Slides>40</Slides>
  <Notes>39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41" baseType="lpstr">
      <vt:lpstr>Larissa-Design</vt:lpstr>
      <vt:lpstr>Windkraftanlagen</vt:lpstr>
      <vt:lpstr>Inhalt</vt:lpstr>
      <vt:lpstr>Wie entsteht Luftströmung ?</vt:lpstr>
      <vt:lpstr>Globales Windsystem</vt:lpstr>
      <vt:lpstr>Land-See-Windsystem</vt:lpstr>
      <vt:lpstr>Leistung des Windes</vt:lpstr>
      <vt:lpstr>Europäische Windgeschwindigkeiten </vt:lpstr>
      <vt:lpstr>Folie 8</vt:lpstr>
      <vt:lpstr>Aufbau einer Wka</vt:lpstr>
      <vt:lpstr>Fundament</vt:lpstr>
      <vt:lpstr>Turm</vt:lpstr>
      <vt:lpstr>Stahlrohrturm</vt:lpstr>
      <vt:lpstr>Rotorblätter</vt:lpstr>
      <vt:lpstr>Wie reagiert der Wind an den Blättern?</vt:lpstr>
      <vt:lpstr>Triebstrang</vt:lpstr>
      <vt:lpstr>Generator</vt:lpstr>
      <vt:lpstr>Induktionsprinzip </vt:lpstr>
      <vt:lpstr> Leistungsregelung(Pitch und Stall) </vt:lpstr>
      <vt:lpstr>Begrenzung durch Strömungsabriss(Stall)</vt:lpstr>
      <vt:lpstr>Begrenzung durch Verdrehung der Blätter(Pitch)</vt:lpstr>
      <vt:lpstr>Entwicklung</vt:lpstr>
      <vt:lpstr>Leistungskurve einer 1,5 MW Anlage</vt:lpstr>
      <vt:lpstr>Bauarten</vt:lpstr>
      <vt:lpstr>Vertikale Rotationsachse</vt:lpstr>
      <vt:lpstr> Wie reagiert der Wind an den Blättern? </vt:lpstr>
      <vt:lpstr>  Savonius-Rotor  </vt:lpstr>
      <vt:lpstr>Darrieus-Rotor</vt:lpstr>
      <vt:lpstr>Auswahlkriterien für einen Standort an Land</vt:lpstr>
      <vt:lpstr>Auswahlkriterien für einen Standort an Land</vt:lpstr>
      <vt:lpstr>Offshore</vt:lpstr>
      <vt:lpstr>Offshore</vt:lpstr>
      <vt:lpstr>Offshore Potenzial</vt:lpstr>
      <vt:lpstr>Benötigte Infrastruktur </vt:lpstr>
      <vt:lpstr>Wirtschaftsfaktor Windkraft</vt:lpstr>
      <vt:lpstr>Vergleich installierte Leistung Europa </vt:lpstr>
      <vt:lpstr>Folie 36</vt:lpstr>
      <vt:lpstr>Folie 37</vt:lpstr>
      <vt:lpstr>Kostenrechnung</vt:lpstr>
      <vt:lpstr>Zukunft</vt:lpstr>
      <vt:lpstr>Danke für eure Aufmerksamkeit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Fabi</dc:creator>
  <cp:lastModifiedBy>Fabian</cp:lastModifiedBy>
  <cp:revision>281</cp:revision>
  <dcterms:created xsi:type="dcterms:W3CDTF">2011-03-27T09:21:53Z</dcterms:created>
  <dcterms:modified xsi:type="dcterms:W3CDTF">2011-04-07T21:32:23Z</dcterms:modified>
</cp:coreProperties>
</file>