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72" r:id="rId4"/>
    <p:sldId id="258" r:id="rId5"/>
    <p:sldId id="273" r:id="rId6"/>
    <p:sldId id="259" r:id="rId7"/>
    <p:sldId id="260" r:id="rId8"/>
    <p:sldId id="275" r:id="rId9"/>
    <p:sldId id="276" r:id="rId10"/>
    <p:sldId id="277" r:id="rId11"/>
    <p:sldId id="278" r:id="rId12"/>
    <p:sldId id="265" r:id="rId13"/>
    <p:sldId id="261" r:id="rId14"/>
    <p:sldId id="266" r:id="rId15"/>
    <p:sldId id="262" r:id="rId16"/>
    <p:sldId id="263" r:id="rId17"/>
    <p:sldId id="270" r:id="rId18"/>
    <p:sldId id="279" r:id="rId19"/>
    <p:sldId id="264" r:id="rId20"/>
    <p:sldId id="271" r:id="rId21"/>
    <p:sldId id="268" r:id="rId22"/>
    <p:sldId id="269" r:id="rId23"/>
    <p:sldId id="283" r:id="rId24"/>
    <p:sldId id="282" r:id="rId25"/>
    <p:sldId id="284" r:id="rId26"/>
    <p:sldId id="280" r:id="rId27"/>
    <p:sldId id="281" r:id="rId28"/>
    <p:sldId id="285" r:id="rId29"/>
    <p:sldId id="286" r:id="rId30"/>
  </p:sldIdLst>
  <p:sldSz cx="9144000" cy="6858000" type="screen4x3"/>
  <p:notesSz cx="6888163" cy="10020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5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36" y="-78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CF2CA59-8F74-4167-A6E5-D0907DA82BF0}" type="datetimeFigureOut">
              <a:rPr lang="de-DE" smtClean="0"/>
              <a:t>17.04.2012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B4BDE79-BF4B-4B1A-88D3-AF562530AF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448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C794CA3-86E7-4EDA-889C-E2523C54D9BD}" type="datetimeFigureOut">
              <a:rPr lang="de-DE" smtClean="0"/>
              <a:t>17.04.2012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5F6B382-7150-4874-97AD-4E60AF64D1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417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6B382-7150-4874-97AD-4E60AF64D1D2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4183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9CF3-6A76-43A8-AA9D-FBA81EC88995}" type="datetimeFigureOut">
              <a:rPr lang="de-DE" smtClean="0"/>
              <a:pPr/>
              <a:t>17.04.2012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F44A-2730-402E-96CC-4FDB3B7AA2C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45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9CF3-6A76-43A8-AA9D-FBA81EC88995}" type="datetimeFigureOut">
              <a:rPr lang="de-DE" smtClean="0"/>
              <a:pPr/>
              <a:t>17.04.2012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F44A-2730-402E-96CC-4FDB3B7AA2C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672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9CF3-6A76-43A8-AA9D-FBA81EC88995}" type="datetimeFigureOut">
              <a:rPr lang="de-DE" smtClean="0"/>
              <a:pPr/>
              <a:t>17.04.2012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F44A-2730-402E-96CC-4FDB3B7AA2C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556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9CF3-6A76-43A8-AA9D-FBA81EC88995}" type="datetimeFigureOut">
              <a:rPr lang="de-DE" smtClean="0"/>
              <a:pPr/>
              <a:t>17.04.2012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F44A-2730-402E-96CC-4FDB3B7AA2C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242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9CF3-6A76-43A8-AA9D-FBA81EC88995}" type="datetimeFigureOut">
              <a:rPr lang="de-DE" smtClean="0"/>
              <a:pPr/>
              <a:t>17.04.2012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F44A-2730-402E-96CC-4FDB3B7AA2C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20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9CF3-6A76-43A8-AA9D-FBA81EC88995}" type="datetimeFigureOut">
              <a:rPr lang="de-DE" smtClean="0"/>
              <a:pPr/>
              <a:t>17.04.2012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F44A-2730-402E-96CC-4FDB3B7AA2C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898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9CF3-6A76-43A8-AA9D-FBA81EC88995}" type="datetimeFigureOut">
              <a:rPr lang="de-DE" smtClean="0"/>
              <a:pPr/>
              <a:t>17.04.2012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F44A-2730-402E-96CC-4FDB3B7AA2C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141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9CF3-6A76-43A8-AA9D-FBA81EC88995}" type="datetimeFigureOut">
              <a:rPr lang="de-DE" smtClean="0"/>
              <a:pPr/>
              <a:t>17.04.2012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F44A-2730-402E-96CC-4FDB3B7AA2C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27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9CF3-6A76-43A8-AA9D-FBA81EC88995}" type="datetimeFigureOut">
              <a:rPr lang="de-DE" smtClean="0"/>
              <a:pPr/>
              <a:t>17.04.2012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F44A-2730-402E-96CC-4FDB3B7AA2C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235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9CF3-6A76-43A8-AA9D-FBA81EC88995}" type="datetimeFigureOut">
              <a:rPr lang="de-DE" smtClean="0"/>
              <a:pPr/>
              <a:t>17.04.2012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F44A-2730-402E-96CC-4FDB3B7AA2C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436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9CF3-6A76-43A8-AA9D-FBA81EC88995}" type="datetimeFigureOut">
              <a:rPr lang="de-DE" smtClean="0"/>
              <a:pPr/>
              <a:t>17.04.2012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F44A-2730-402E-96CC-4FDB3B7AA2C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53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19CF3-6A76-43A8-AA9D-FBA81EC88995}" type="datetimeFigureOut">
              <a:rPr lang="de-DE" smtClean="0"/>
              <a:pPr/>
              <a:t>17.04.2012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4F44A-2730-402E-96CC-4FDB3B7AA2C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14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dp-fraktion.de/files/2009/Strommix_Deutschland_2010.jpg" TargetMode="External"/><Relationship Id="rId13" Type="http://schemas.openxmlformats.org/officeDocument/2006/relationships/hyperlink" Target="http://www.energiewerkstatt.org/download/Bauformen_Aerodynamik.pdf" TargetMode="External"/><Relationship Id="rId3" Type="http://schemas.openxmlformats.org/officeDocument/2006/relationships/hyperlink" Target="http://www.geolinde.musin.de/klima/stadt/wind/wind.htm" TargetMode="External"/><Relationship Id="rId7" Type="http://schemas.openxmlformats.org/officeDocument/2006/relationships/hyperlink" Target="http://www.mathematikundschule.de/projekte/windenergie/dateien/aufgabens_2.htm" TargetMode="External"/><Relationship Id="rId12" Type="http://schemas.openxmlformats.org/officeDocument/2006/relationships/hyperlink" Target="http://www.pit.physik.uni-tuebingen.de/studium/Energie_und_Umwelt/ss08/Windenergie_ss08.pdf" TargetMode="External"/><Relationship Id="rId2" Type="http://schemas.openxmlformats.org/officeDocument/2006/relationships/hyperlink" Target="http://de.wikipedia.org/wiki/Windenerg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windea.org/technology/ch01/imgs/1_2_img1.jpg" TargetMode="External"/><Relationship Id="rId11" Type="http://schemas.openxmlformats.org/officeDocument/2006/relationships/hyperlink" Target="http://www.&#246;kostrom.info/subventionen-und-verguetung-von-windkraftanlagen" TargetMode="External"/><Relationship Id="rId5" Type="http://schemas.openxmlformats.org/officeDocument/2006/relationships/hyperlink" Target="http://tf-power.de/0430039b0a11a8725/0430039b0a11b2d33/index.php" TargetMode="External"/><Relationship Id="rId10" Type="http://schemas.openxmlformats.org/officeDocument/2006/relationships/hyperlink" Target="http://www.elite.tugraz.at/Jungbauer/6.htm" TargetMode="External"/><Relationship Id="rId4" Type="http://schemas.openxmlformats.org/officeDocument/2006/relationships/hyperlink" Target="http://www.negal.ch/de/tech-corner/windkraftanlage-leistung-berechnen.html" TargetMode="External"/><Relationship Id="rId9" Type="http://schemas.openxmlformats.org/officeDocument/2006/relationships/hyperlink" Target="http://www.uni-kassel.de/fb11/agrartechnik/Fachgebiet/pdf/physik/Projekte_2010/Handout_Windkraftanlagen.pdf" TargetMode="External"/><Relationship Id="rId14" Type="http://schemas.openxmlformats.org/officeDocument/2006/relationships/hyperlink" Target="http://www.paradiso-design.net/windkraft.html#optimierun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Windenergie</a:t>
            </a:r>
            <a:br>
              <a:rPr lang="de-DE" dirty="0" smtClean="0"/>
            </a:br>
            <a:r>
              <a:rPr lang="de-DE" sz="2800" dirty="0" smtClean="0"/>
              <a:t>Windkraftanlagen</a:t>
            </a:r>
            <a:endParaRPr lang="de-DE" sz="2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95936" y="6093296"/>
            <a:ext cx="6400800" cy="1752600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Malte Koschinski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7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3 Rotorblätter?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1 oder 2 Blattrotoren: </a:t>
            </a:r>
          </a:p>
          <a:p>
            <a:pPr lvl="1"/>
            <a:r>
              <a:rPr lang="de-DE" dirty="0" smtClean="0"/>
              <a:t>schlechtere Windaufnahme </a:t>
            </a:r>
          </a:p>
          <a:p>
            <a:pPr lvl="1"/>
            <a:r>
              <a:rPr lang="de-DE" dirty="0" smtClean="0"/>
              <a:t>Luftströmung reißt schneller ab</a:t>
            </a:r>
          </a:p>
          <a:p>
            <a:pPr lvl="1"/>
            <a:r>
              <a:rPr lang="de-DE" dirty="0" smtClean="0"/>
              <a:t>benötigen höher Geschwindigkeit für gleiche Leistung</a:t>
            </a:r>
          </a:p>
          <a:p>
            <a:pPr lvl="1"/>
            <a:r>
              <a:rPr lang="de-DE" dirty="0" smtClean="0"/>
              <a:t>Höherer Verschleiß 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71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3 </a:t>
            </a:r>
            <a:r>
              <a:rPr lang="de-DE" dirty="0" smtClean="0"/>
              <a:t>Rotorblätter?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4 oder 5 </a:t>
            </a:r>
            <a:r>
              <a:rPr lang="de-DE" b="1" dirty="0" smtClean="0"/>
              <a:t>Blattrotoren:</a:t>
            </a:r>
          </a:p>
          <a:p>
            <a:pPr lvl="1"/>
            <a:r>
              <a:rPr lang="de-DE" dirty="0" smtClean="0"/>
              <a:t>höheres </a:t>
            </a:r>
            <a:r>
              <a:rPr lang="de-DE" dirty="0"/>
              <a:t>Anlaufmoment </a:t>
            </a:r>
            <a:endParaRPr lang="de-DE" dirty="0" smtClean="0"/>
          </a:p>
          <a:p>
            <a:pPr lvl="1"/>
            <a:r>
              <a:rPr lang="de-DE" dirty="0" smtClean="0"/>
              <a:t>höheres Gewicht </a:t>
            </a:r>
            <a:r>
              <a:rPr lang="de-DE" dirty="0"/>
              <a:t>für die </a:t>
            </a:r>
            <a:r>
              <a:rPr lang="de-DE" dirty="0" smtClean="0"/>
              <a:t>Welle</a:t>
            </a:r>
          </a:p>
          <a:p>
            <a:pPr lvl="1"/>
            <a:r>
              <a:rPr lang="de-DE" dirty="0" smtClean="0"/>
              <a:t>Höhere Kosten </a:t>
            </a:r>
          </a:p>
          <a:p>
            <a:pPr marL="457200" lvl="1" indent="0">
              <a:buNone/>
            </a:pPr>
            <a:r>
              <a:rPr lang="de-DE" dirty="0"/>
              <a:t>	</a:t>
            </a:r>
            <a:r>
              <a:rPr lang="de-DE" dirty="0" smtClean="0"/>
              <a:t>(40% der Analgenkosten sind für Rotorblätter)</a:t>
            </a:r>
          </a:p>
          <a:p>
            <a:pPr lvl="1"/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356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Prinzip eines WKA Flügel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99992" y="1600200"/>
            <a:ext cx="4186808" cy="4525963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Windgeschwindigkeit an der Oberseite höher</a:t>
            </a:r>
          </a:p>
          <a:p>
            <a:r>
              <a:rPr lang="de-DE" dirty="0" smtClean="0"/>
              <a:t>Windgeschwindigkeit an der Unterseite niedriger</a:t>
            </a:r>
          </a:p>
          <a:p>
            <a:r>
              <a:rPr lang="de-DE" dirty="0" smtClean="0"/>
              <a:t>Folge: Unterdruck entsteht an der Oberseite</a:t>
            </a:r>
            <a:endParaRPr lang="de-DE" dirty="0"/>
          </a:p>
        </p:txBody>
      </p:sp>
      <p:pic>
        <p:nvPicPr>
          <p:cNvPr id="2052" name="Picture 4" descr="C:\Users\Malte\Desktop\Projekt Windkraft\Tragflächenprinz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3494159" cy="26642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2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2849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Windbetriebene </a:t>
            </a:r>
            <a:br>
              <a:rPr lang="de-DE" dirty="0" smtClean="0"/>
            </a:br>
            <a:r>
              <a:rPr lang="de-DE" dirty="0" smtClean="0"/>
              <a:t>Stromgeneratoren</a:t>
            </a:r>
            <a:endParaRPr lang="de-DE" dirty="0"/>
          </a:p>
        </p:txBody>
      </p:sp>
      <p:pic>
        <p:nvPicPr>
          <p:cNvPr id="3074" name="Picture 2" descr="C:\Users\Malte\Desktop\Projekt Windkraft\220px-Windkraftanlag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242" y="1277088"/>
            <a:ext cx="3168629" cy="515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17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Ein Gleichstromgenerator erzeugt Strom</a:t>
            </a:r>
            <a:endParaRPr lang="de-DE" dirty="0"/>
          </a:p>
        </p:txBody>
      </p:sp>
      <p:pic>
        <p:nvPicPr>
          <p:cNvPr id="5122" name="Picture 2" descr="C:\Users\Malte\Desktop\Projekt Windkraft\Gleichstromgenera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5711141" cy="394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46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 descr="C:\Users\Malte\Desktop\Projekt Windkraft\WKA Solid Wor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3" y="-315416"/>
            <a:ext cx="9263288" cy="74106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9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Wirkungsgrad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5471592" y="1268760"/>
            <a:ext cx="3672408" cy="3888432"/>
          </a:xfrm>
        </p:spPr>
        <p:txBody>
          <a:bodyPr>
            <a:normAutofit/>
          </a:bodyPr>
          <a:lstStyle/>
          <a:p>
            <a:r>
              <a:rPr lang="de-DE" i="1" dirty="0" smtClean="0"/>
              <a:t>u</a:t>
            </a:r>
            <a:r>
              <a:rPr lang="de-DE" dirty="0" smtClean="0"/>
              <a:t>=Blattspitzen-geschwindigkeit </a:t>
            </a:r>
            <a:r>
              <a:rPr lang="de-DE" dirty="0"/>
              <a:t>[m/s</a:t>
            </a:r>
            <a:r>
              <a:rPr lang="de-DE" dirty="0" smtClean="0"/>
              <a:t>] (6-12 so hoch wie </a:t>
            </a:r>
            <a:r>
              <a:rPr lang="de-DE" i="1" dirty="0" smtClean="0"/>
              <a:t>v</a:t>
            </a:r>
          </a:p>
          <a:p>
            <a:r>
              <a:rPr lang="de-DE" i="1" dirty="0" smtClean="0"/>
              <a:t>v</a:t>
            </a:r>
            <a:r>
              <a:rPr lang="de-DE" dirty="0" smtClean="0"/>
              <a:t>=Windgeschwindigkeit </a:t>
            </a:r>
            <a:r>
              <a:rPr lang="de-DE" dirty="0"/>
              <a:t>[m/s]</a:t>
            </a:r>
          </a:p>
        </p:txBody>
      </p:sp>
      <p:pic>
        <p:nvPicPr>
          <p:cNvPr id="4098" name="Picture 2" descr="C:\Users\Malte\Desktop\Projekt Windkraft\Leistungsbeiwert im Verhältnis zur Schnelllaufza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989695" cy="42484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lte\Desktop\Projekt Windkraft\Schnelllaufzahl Form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72328"/>
            <a:ext cx="1949648" cy="12464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062129" y="5780782"/>
            <a:ext cx="5184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Drehzahlsteuerung Notwendig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8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Wirkungsgrad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/>
              <a:t/>
            </a:r>
            <a:br>
              <a:rPr lang="de-DE" dirty="0"/>
            </a:b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p </a:t>
            </a:r>
            <a:r>
              <a:rPr lang="de-DE" dirty="0"/>
              <a:t>= Luftdichte, bei 15°C </a:t>
            </a:r>
            <a:r>
              <a:rPr lang="de-DE" dirty="0" smtClean="0"/>
              <a:t>1,225 </a:t>
            </a:r>
            <a:r>
              <a:rPr lang="de-DE" dirty="0"/>
              <a:t>[</a:t>
            </a:r>
            <a:r>
              <a:rPr lang="de-DE" dirty="0" smtClean="0"/>
              <a:t>kg/m</a:t>
            </a:r>
            <a:r>
              <a:rPr lang="de-DE" dirty="0"/>
              <a:t>³</a:t>
            </a:r>
            <a:r>
              <a:rPr lang="de-DE" dirty="0" smtClean="0"/>
              <a:t>]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A = Fläche in Quadratmeter [</a:t>
            </a:r>
            <a:r>
              <a:rPr lang="de-DE" dirty="0" smtClean="0"/>
              <a:t>m</a:t>
            </a:r>
            <a:r>
              <a:rPr lang="de-DE" dirty="0"/>
              <a:t>²</a:t>
            </a:r>
            <a:r>
              <a:rPr lang="de-DE" dirty="0" smtClean="0"/>
              <a:t>] </a:t>
            </a:r>
            <a:r>
              <a:rPr lang="de-DE" dirty="0"/>
              <a:t>die z.B. vom  </a:t>
            </a:r>
            <a:r>
              <a:rPr lang="de-DE" dirty="0" smtClean="0"/>
              <a:t>  	Windrad </a:t>
            </a:r>
            <a:r>
              <a:rPr lang="de-DE" dirty="0"/>
              <a:t>überstrichen wird</a:t>
            </a:r>
            <a:br>
              <a:rPr lang="de-DE" dirty="0"/>
            </a:br>
            <a:r>
              <a:rPr lang="de-DE" dirty="0"/>
              <a:t>v = Windgeschwindigkeit in [m/s</a:t>
            </a:r>
            <a:r>
              <a:rPr lang="de-DE" dirty="0" smtClean="0"/>
              <a:t>]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err="1"/>
              <a:t>P</a:t>
            </a:r>
            <a:r>
              <a:rPr lang="de-DE" baseline="-25000" dirty="0" err="1"/>
              <a:t>Nutz</a:t>
            </a:r>
            <a:r>
              <a:rPr lang="de-DE" dirty="0"/>
              <a:t> = vom Windrad genutzte Leistung</a:t>
            </a:r>
            <a:br>
              <a:rPr lang="de-DE" dirty="0"/>
            </a:br>
            <a:r>
              <a:rPr lang="de-DE" dirty="0"/>
              <a:t>P</a:t>
            </a:r>
            <a:r>
              <a:rPr lang="de-DE" baseline="-25000" dirty="0"/>
              <a:t>0</a:t>
            </a:r>
            <a:r>
              <a:rPr lang="de-DE" dirty="0"/>
              <a:t>  </a:t>
            </a:r>
            <a:r>
              <a:rPr lang="de-DE" dirty="0" smtClean="0"/>
              <a:t>   = </a:t>
            </a:r>
            <a:r>
              <a:rPr lang="de-DE" dirty="0"/>
              <a:t>ankommende Windleistung</a:t>
            </a:r>
          </a:p>
        </p:txBody>
      </p:sp>
      <p:pic>
        <p:nvPicPr>
          <p:cNvPr id="2050" name="Picture 2" descr="C:\Users\Malte\Desktop\Projekt Windkraft\PW Form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320480" cy="8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lte\Desktop\Projekt Windkraft\CP Form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933056"/>
            <a:ext cx="1728192" cy="79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0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Windvorkommen über Land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pic>
        <p:nvPicPr>
          <p:cNvPr id="8194" name="Picture 2" descr="C:\Users\Malte\Desktop\Projekt Windkraft\Windvorkommen Stadt und Lan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99" y="1412776"/>
            <a:ext cx="7515175" cy="448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403648" y="6224549"/>
            <a:ext cx="7112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</a:rPr>
              <a:t>Höher und nach Möglichkeit ländlicher</a:t>
            </a:r>
            <a:endParaRPr lang="de-D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6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Entwicklung</a:t>
            </a:r>
            <a:endParaRPr lang="de-DE" dirty="0"/>
          </a:p>
        </p:txBody>
      </p:sp>
      <p:pic>
        <p:nvPicPr>
          <p:cNvPr id="1026" name="Picture 2" descr="C:\Users\Malte\Desktop\Projekt Windkraft\groessenwachstumw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831762" cy="49023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24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3"/>
          </a:xfrm>
        </p:spPr>
        <p:txBody>
          <a:bodyPr>
            <a:normAutofit fontScale="70000" lnSpcReduction="20000"/>
          </a:bodyPr>
          <a:lstStyle/>
          <a:p>
            <a:r>
              <a:rPr lang="de-DE" dirty="0" smtClean="0"/>
              <a:t>Der Wind</a:t>
            </a:r>
          </a:p>
          <a:p>
            <a:pPr lvl="1"/>
            <a:r>
              <a:rPr lang="de-DE" dirty="0"/>
              <a:t>Definition  von Wind</a:t>
            </a:r>
          </a:p>
          <a:p>
            <a:pPr lvl="1"/>
            <a:r>
              <a:rPr lang="de-DE" dirty="0" smtClean="0"/>
              <a:t>Entstehung</a:t>
            </a:r>
          </a:p>
          <a:p>
            <a:pPr lvl="1"/>
            <a:r>
              <a:rPr lang="de-DE" dirty="0" smtClean="0"/>
              <a:t>Vorkommen</a:t>
            </a:r>
          </a:p>
          <a:p>
            <a:r>
              <a:rPr lang="de-DE" dirty="0" smtClean="0"/>
              <a:t>Windkraftanlagen</a:t>
            </a:r>
          </a:p>
          <a:p>
            <a:pPr lvl="1">
              <a:buFont typeface="Symbol" pitchFamily="18" charset="2"/>
              <a:buChar char="-"/>
            </a:pPr>
            <a:r>
              <a:rPr lang="de-DE" dirty="0"/>
              <a:t>Bauarten</a:t>
            </a:r>
          </a:p>
          <a:p>
            <a:pPr lvl="1">
              <a:buFont typeface="Symbol" pitchFamily="18" charset="2"/>
              <a:buChar char="-"/>
            </a:pPr>
            <a:r>
              <a:rPr lang="de-DE" dirty="0" smtClean="0"/>
              <a:t>Aufbau und Funktion</a:t>
            </a:r>
          </a:p>
          <a:p>
            <a:pPr lvl="1">
              <a:buFont typeface="Symbol" pitchFamily="18" charset="2"/>
              <a:buChar char="-"/>
            </a:pPr>
            <a:r>
              <a:rPr lang="de-DE" dirty="0" smtClean="0"/>
              <a:t>Wirkungsgrad</a:t>
            </a:r>
          </a:p>
          <a:p>
            <a:r>
              <a:rPr lang="de-DE" dirty="0" smtClean="0"/>
              <a:t>Wirtschaftlichkeit</a:t>
            </a:r>
          </a:p>
          <a:p>
            <a:r>
              <a:rPr lang="de-DE" dirty="0" smtClean="0"/>
              <a:t>Vorteile Nachteile</a:t>
            </a:r>
          </a:p>
          <a:p>
            <a:r>
              <a:rPr lang="de-DE" dirty="0" smtClean="0"/>
              <a:t>Politische Aspekte</a:t>
            </a:r>
          </a:p>
          <a:p>
            <a:r>
              <a:rPr lang="de-DE" dirty="0" smtClean="0"/>
              <a:t>Offshore Windpark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854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Wirtschaftlichkeit</a:t>
            </a:r>
            <a:br>
              <a:rPr lang="de-DE" dirty="0" smtClean="0"/>
            </a:br>
            <a:r>
              <a:rPr lang="de-DE" dirty="0" smtClean="0"/>
              <a:t>Beispielrechnung für Typ-E126</a:t>
            </a:r>
            <a:br>
              <a:rPr lang="de-DE" dirty="0" smtClean="0"/>
            </a:br>
            <a:r>
              <a:rPr lang="de-DE" dirty="0" smtClean="0"/>
              <a:t>Hamburg </a:t>
            </a:r>
            <a:r>
              <a:rPr lang="de-DE" dirty="0" err="1" smtClean="0"/>
              <a:t>Allermöhe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350119"/>
              </p:ext>
            </p:extLst>
          </p:nvPr>
        </p:nvGraphicFramePr>
        <p:xfrm>
          <a:off x="683568" y="2420888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Investition -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Einnahamen</a:t>
                      </a:r>
                      <a:r>
                        <a:rPr lang="de-DE" dirty="0" smtClean="0"/>
                        <a:t> +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1 Mio. € pro Megawatt</a:t>
                      </a:r>
                      <a:endParaRPr lang="de-DE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r>
                        <a:rPr lang="de-DE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7,5MW= 7,5Mio. €</a:t>
                      </a:r>
                      <a:endParaRPr lang="de-DE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3F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Onshore</a:t>
                      </a:r>
                      <a:r>
                        <a:rPr lang="de-DE" dirty="0" smtClean="0"/>
                        <a:t> Vergütung: 8,93 € Cent/kWh</a:t>
                      </a:r>
                      <a:endParaRPr lang="de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de-DE" dirty="0" smtClean="0"/>
                        <a:t>15.000MWh pro</a:t>
                      </a:r>
                      <a:r>
                        <a:rPr lang="de-DE" baseline="0" dirty="0" smtClean="0"/>
                        <a:t> Jahr bei 2000 Vollaststunden</a:t>
                      </a:r>
                      <a:endParaRPr lang="de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Betriebskosten</a:t>
                      </a:r>
                      <a:r>
                        <a:rPr lang="de-DE" baseline="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 3% vom Kaufpreis:</a:t>
                      </a:r>
                    </a:p>
                    <a:p>
                      <a:r>
                        <a:rPr lang="de-DE" baseline="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225000€ pro Jahr</a:t>
                      </a:r>
                      <a:endParaRPr lang="de-DE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3F3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1.339.500€</a:t>
                      </a:r>
                      <a:r>
                        <a:rPr lang="de-DE" baseline="0" dirty="0" smtClean="0"/>
                        <a:t> pro Jahr</a:t>
                      </a:r>
                      <a:endParaRPr lang="de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Ertrag pro Jahr: 1.114.500€</a:t>
                      </a: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899592" y="4869159"/>
            <a:ext cx="345638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Nach ca. 6-7Jahren hat sich die Windkraftanlage rentiert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716016" y="4869159"/>
            <a:ext cx="3888432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Nach erwarteter Betriebsdauer von 25Jahren ein Ertrag von: </a:t>
            </a:r>
            <a:r>
              <a:rPr lang="de-DE" sz="2800" b="1" u="dbl" dirty="0" smtClean="0"/>
              <a:t>20.172.450€</a:t>
            </a:r>
            <a:endParaRPr lang="de-DE" sz="2800" b="1" u="dbl" dirty="0"/>
          </a:p>
        </p:txBody>
      </p:sp>
    </p:spTree>
    <p:extLst>
      <p:ext uri="{BB962C8B-B14F-4D97-AF65-F5344CB8AC3E}">
        <p14:creationId xmlns:p14="http://schemas.microsoft.com/office/powerpoint/2010/main" val="32957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 und Contra Windkraft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161878"/>
              </p:ext>
            </p:extLst>
          </p:nvPr>
        </p:nvGraphicFramePr>
        <p:xfrm>
          <a:off x="457200" y="1600200"/>
          <a:ext cx="82296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Pro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Contra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Klimaschutz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/>
                        <a:t>Schattenwurf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Günstige Strompreise</a:t>
                      </a:r>
                      <a:r>
                        <a:rPr lang="de-DE" b="1" baseline="0" dirty="0" smtClean="0"/>
                        <a:t> auf lange Sicht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/>
                        <a:t>Hindernis-Befeuerung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Wirtschaftswachstum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/>
                        <a:t>Schall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Regenerative Energiequelle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/>
                        <a:t>Einfluss auf Radaranlagen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Ausnutzung einer natürlichen Energiequelle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/>
                        <a:t>Immobilienpreise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Windräder sind Symbole des Fortschritts und der Zukunft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/>
                        <a:t>Vogel- und Fledermausschlag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Unabhängigkeit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/>
                        <a:t>Landschaftsverbrauch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9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Marktanteil</a:t>
            </a:r>
            <a:endParaRPr lang="de-DE" dirty="0"/>
          </a:p>
        </p:txBody>
      </p:sp>
      <p:pic>
        <p:nvPicPr>
          <p:cNvPr id="1026" name="Picture 2" descr="C:\Users\Malte\Desktop\Projekt Windkraft\Stromerzeugung 2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386288" cy="50136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619672" y="63813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Windkraft 5,9% Stand 2010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Politik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Windkraftanlagen werden </a:t>
            </a:r>
            <a:r>
              <a:rPr lang="de-DE" dirty="0"/>
              <a:t>s</a:t>
            </a:r>
            <a:r>
              <a:rPr lang="de-DE" dirty="0" smtClean="0"/>
              <a:t>ubventioniert von Staat</a:t>
            </a:r>
          </a:p>
          <a:p>
            <a:r>
              <a:rPr lang="de-DE" dirty="0" smtClean="0"/>
              <a:t>Einspeisevergütungen</a:t>
            </a:r>
          </a:p>
          <a:p>
            <a:r>
              <a:rPr lang="de-DE" dirty="0" smtClean="0"/>
              <a:t>Bereitstellungssicherheit</a:t>
            </a:r>
          </a:p>
          <a:p>
            <a:r>
              <a:rPr lang="de-DE" dirty="0" smtClean="0"/>
              <a:t>Will Arbeitsplätze und Unabhängigkeit schaffen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25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Begriffserklärung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Offshore: </a:t>
            </a:r>
            <a:r>
              <a:rPr lang="de-DE" dirty="0" smtClean="0"/>
              <a:t>der Küste vorgelagert</a:t>
            </a:r>
            <a:endParaRPr lang="de-DE" b="1" dirty="0" smtClean="0"/>
          </a:p>
          <a:p>
            <a:r>
              <a:rPr lang="de-DE" b="1" dirty="0" err="1" smtClean="0"/>
              <a:t>Onshore</a:t>
            </a:r>
            <a:r>
              <a:rPr lang="de-DE" b="1" dirty="0" smtClean="0"/>
              <a:t>: </a:t>
            </a:r>
            <a:r>
              <a:rPr lang="de-DE" dirty="0" smtClean="0"/>
              <a:t>An Land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14863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Enbw</a:t>
            </a:r>
            <a:r>
              <a:rPr lang="de-DE" dirty="0" smtClean="0"/>
              <a:t> Video zu Offshore Windpark Baltic 1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http</a:t>
            </a:r>
            <a:r>
              <a:rPr lang="de-DE" dirty="0"/>
              <a:t>://www.youtube.com/watch?v=N5VQNgkJo5wo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17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Offshore Windpark</a:t>
            </a:r>
            <a:br>
              <a:rPr lang="de-DE" dirty="0" smtClean="0"/>
            </a:br>
            <a:r>
              <a:rPr lang="de-DE" dirty="0" smtClean="0"/>
              <a:t>Windverhältnisse</a:t>
            </a:r>
            <a:endParaRPr lang="de-DE" dirty="0"/>
          </a:p>
        </p:txBody>
      </p:sp>
      <p:pic>
        <p:nvPicPr>
          <p:cNvPr id="4" name="Picture 3" descr="C:\Users\Malte\Desktop\Projekt Windkraft\windkreislau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2889"/>
            <a:ext cx="8572500" cy="42195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03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Offshore</a:t>
            </a:r>
            <a:br>
              <a:rPr lang="de-DE" dirty="0" smtClean="0"/>
            </a:br>
            <a:r>
              <a:rPr lang="de-DE" dirty="0" smtClean="0"/>
              <a:t>Vor und Nachteile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92773"/>
              </p:ext>
            </p:extLst>
          </p:nvPr>
        </p:nvGraphicFramePr>
        <p:xfrm>
          <a:off x="457200" y="1600200"/>
          <a:ext cx="8229600" cy="376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Pro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Contra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Gute</a:t>
                      </a:r>
                      <a:r>
                        <a:rPr lang="de-DE" b="1" baseline="0" dirty="0" smtClean="0"/>
                        <a:t> Windverhältnisse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/>
                        <a:t>Komplizierte Wartung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Anwohner</a:t>
                      </a:r>
                      <a:r>
                        <a:rPr lang="de-DE" b="1" baseline="0" dirty="0" smtClean="0"/>
                        <a:t> müssen nicht Berücksichtigt werden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/>
                        <a:t>Anbindung</a:t>
                      </a:r>
                      <a:r>
                        <a:rPr lang="de-DE" b="1" baseline="0" dirty="0" smtClean="0"/>
                        <a:t> ins Stromnetz komplizierter</a:t>
                      </a:r>
                      <a:endParaRPr lang="de-DE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40%</a:t>
                      </a:r>
                      <a:r>
                        <a:rPr lang="de-DE" b="1" baseline="0" dirty="0" smtClean="0"/>
                        <a:t> Auslastung im Jahr gegen über </a:t>
                      </a:r>
                    </a:p>
                    <a:p>
                      <a:r>
                        <a:rPr lang="de-DE" b="1" baseline="0" dirty="0" smtClean="0"/>
                        <a:t>16% bei „</a:t>
                      </a:r>
                      <a:r>
                        <a:rPr lang="de-DE" b="1" baseline="0" smtClean="0"/>
                        <a:t>Onshore</a:t>
                      </a:r>
                      <a:r>
                        <a:rPr lang="de-DE" b="1" baseline="0" dirty="0" smtClean="0"/>
                        <a:t>“ 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/>
                        <a:t>Höhere Anschaffungskosten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Nabenhöhe kann geringer gewählt</a:t>
                      </a:r>
                      <a:r>
                        <a:rPr lang="de-DE" b="1" baseline="0" dirty="0" smtClean="0"/>
                        <a:t> werden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/>
                        <a:t>Unfallgefahr für Schiffe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/>
                        <a:t>Veränderung</a:t>
                      </a:r>
                      <a:r>
                        <a:rPr lang="de-DE" b="1" baseline="0" dirty="0" smtClean="0"/>
                        <a:t> der Umwelt für Tiere</a:t>
                      </a:r>
                      <a:endParaRPr lang="de-DE" b="1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b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77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9305"/>
            <a:ext cx="8229600" cy="1143000"/>
          </a:xfrm>
        </p:spPr>
        <p:txBody>
          <a:bodyPr/>
          <a:lstStyle/>
          <a:p>
            <a:r>
              <a:rPr lang="de-DE" dirty="0" smtClean="0"/>
              <a:t>Quellen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de-DE" b="1" dirty="0" smtClean="0">
              <a:hlinkClick r:id="rId2"/>
            </a:endParaRPr>
          </a:p>
          <a:p>
            <a:r>
              <a:rPr lang="de-DE" u="sng" dirty="0" smtClean="0">
                <a:hlinkClick r:id="rId2"/>
              </a:rPr>
              <a:t>http</a:t>
            </a:r>
            <a:r>
              <a:rPr lang="de-DE" u="sng" dirty="0">
                <a:hlinkClick r:id="rId2"/>
              </a:rPr>
              <a:t>://de.wikipedia.org/wiki/Windenergie</a:t>
            </a:r>
            <a:endParaRPr lang="de-DE" dirty="0"/>
          </a:p>
          <a:p>
            <a:r>
              <a:rPr lang="de-DE" u="sng" dirty="0">
                <a:hlinkClick r:id="rId3"/>
              </a:rPr>
              <a:t>http://www.geolinde.musin.de/klima/stadt/wind/wind.htm</a:t>
            </a:r>
            <a:endParaRPr lang="de-DE" dirty="0"/>
          </a:p>
          <a:p>
            <a:r>
              <a:rPr lang="de-DE" u="sng" dirty="0">
                <a:hlinkClick r:id="rId4"/>
              </a:rPr>
              <a:t>http://www.negal.ch/de/tech-corner/windkraftanlage-leistung-berechnen.html</a:t>
            </a:r>
            <a:endParaRPr lang="de-DE" dirty="0"/>
          </a:p>
          <a:p>
            <a:r>
              <a:rPr lang="de-DE" u="sng" dirty="0">
                <a:hlinkClick r:id="rId5"/>
              </a:rPr>
              <a:t>http://tf-power.de/0430039b0a11a8725/0430039b0a11b2d33/index.php</a:t>
            </a:r>
            <a:endParaRPr lang="de-DE" dirty="0"/>
          </a:p>
          <a:p>
            <a:r>
              <a:rPr lang="de-DE" dirty="0"/>
              <a:t>http://www.youtube.com/watch?v=due24HBc2zk&amp;kw=windkraft&amp;ad=7256114571&amp;feature=pyv</a:t>
            </a:r>
          </a:p>
          <a:p>
            <a:r>
              <a:rPr lang="de-DE" u="sng" dirty="0">
                <a:hlinkClick r:id="rId6"/>
              </a:rPr>
              <a:t>http://www.wwindea.org/technology/ch01/imgs/1_2_img1.jpg</a:t>
            </a:r>
            <a:endParaRPr lang="de-DE" dirty="0"/>
          </a:p>
          <a:p>
            <a:r>
              <a:rPr lang="de-DE" u="sng" dirty="0">
                <a:hlinkClick r:id="rId7"/>
              </a:rPr>
              <a:t>http://www.mathematikundschule.de/projekte/windenergie/dateien/aufgabens_2.htm</a:t>
            </a:r>
            <a:endParaRPr lang="de-DE" dirty="0"/>
          </a:p>
          <a:p>
            <a:r>
              <a:rPr lang="de-DE" u="sng" dirty="0">
                <a:hlinkClick r:id="rId8"/>
              </a:rPr>
              <a:t>http://www.fdp-fraktion.de/files/2009/Strommix_Deutschland_2010.jpg</a:t>
            </a:r>
            <a:endParaRPr lang="de-DE" dirty="0"/>
          </a:p>
          <a:p>
            <a:r>
              <a:rPr lang="de-DE" u="sng" dirty="0">
                <a:hlinkClick r:id="rId9"/>
              </a:rPr>
              <a:t>http://www.uni-kassel.de/fb11/agrartechnik/Fachgebiet/pdf/physik/Projekte_2010/Handout_Windkraftanlagen.pdf</a:t>
            </a:r>
            <a:endParaRPr lang="de-DE" dirty="0"/>
          </a:p>
          <a:p>
            <a:r>
              <a:rPr lang="de-DE" u="sng" dirty="0">
                <a:hlinkClick r:id="rId10"/>
              </a:rPr>
              <a:t>http://www.elite.tugraz.at/Jungbauer/6.htm</a:t>
            </a:r>
            <a:endParaRPr lang="de-DE" dirty="0"/>
          </a:p>
          <a:p>
            <a:r>
              <a:rPr lang="de-DE" u="sng" dirty="0">
                <a:hlinkClick r:id="rId11"/>
              </a:rPr>
              <a:t>http://www.ökostrom.info/</a:t>
            </a:r>
            <a:r>
              <a:rPr lang="de-DE" u="sng" dirty="0" err="1">
                <a:hlinkClick r:id="rId11"/>
              </a:rPr>
              <a:t>subventionen</a:t>
            </a:r>
            <a:r>
              <a:rPr lang="de-DE" u="sng" dirty="0">
                <a:hlinkClick r:id="rId11"/>
              </a:rPr>
              <a:t>-und-</a:t>
            </a:r>
            <a:r>
              <a:rPr lang="de-DE" u="sng" dirty="0" err="1">
                <a:hlinkClick r:id="rId11"/>
              </a:rPr>
              <a:t>verguetung</a:t>
            </a:r>
            <a:r>
              <a:rPr lang="de-DE" u="sng" dirty="0">
                <a:hlinkClick r:id="rId11"/>
              </a:rPr>
              <a:t>-von-windkraftanlagen</a:t>
            </a:r>
            <a:endParaRPr lang="de-DE" dirty="0"/>
          </a:p>
          <a:p>
            <a:r>
              <a:rPr lang="de-DE" dirty="0"/>
              <a:t> </a:t>
            </a:r>
          </a:p>
          <a:p>
            <a:r>
              <a:rPr lang="de-DE" dirty="0"/>
              <a:t> </a:t>
            </a:r>
          </a:p>
          <a:p>
            <a:r>
              <a:rPr lang="de-DE" u="sng" dirty="0">
                <a:hlinkClick r:id="rId12"/>
              </a:rPr>
              <a:t>http://www.pit.physik.uni-tuebingen.de/studium/Energie_und_Umwelt/ss08/Windenergie_ss08.pdf</a:t>
            </a:r>
            <a:endParaRPr lang="de-DE" dirty="0"/>
          </a:p>
          <a:p>
            <a:r>
              <a:rPr lang="de-DE" u="sng" dirty="0">
                <a:hlinkClick r:id="rId13"/>
              </a:rPr>
              <a:t>http://www.energiewerkstatt.org/download/Bauformen_Aerodynamik.pdf</a:t>
            </a:r>
            <a:endParaRPr lang="de-DE" dirty="0"/>
          </a:p>
          <a:p>
            <a:r>
              <a:rPr lang="de-DE" u="sng" dirty="0">
                <a:hlinkClick r:id="rId14"/>
              </a:rPr>
              <a:t>http://www.paradiso-design.net/windkraft.html#optimierung</a:t>
            </a:r>
            <a:endParaRPr lang="de-DE" dirty="0"/>
          </a:p>
          <a:p>
            <a:r>
              <a:rPr lang="de-DE" dirty="0"/>
              <a:t>http://www.dict.cc/?s=onshore&amp;failed_kw=oneshore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965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C:\Users\Malte\Desktop\Projekt Windkraft\Karikat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477000" cy="45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5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Einführungsvideo:</a:t>
            </a:r>
          </a:p>
          <a:p>
            <a:pPr marL="0" indent="0">
              <a:buNone/>
            </a:pPr>
            <a:r>
              <a:rPr lang="de-DE" dirty="0"/>
              <a:t>http://www.youtube.com/watch?v=XKAO9UghyeM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763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Entstehung von Wind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Austausch von Luft mit unterschiedlichem Druck (warm; kalt)</a:t>
            </a:r>
          </a:p>
          <a:p>
            <a:r>
              <a:rPr lang="de-DE" dirty="0" smtClean="0"/>
              <a:t>Je größer der Druckunterschied, desto größer die Windgeschwindigkeit</a:t>
            </a:r>
          </a:p>
          <a:p>
            <a:r>
              <a:rPr lang="de-DE" dirty="0" smtClean="0"/>
              <a:t>Reibung durch Bebauung</a:t>
            </a:r>
          </a:p>
        </p:txBody>
      </p:sp>
    </p:spTree>
    <p:extLst>
      <p:ext uri="{BB962C8B-B14F-4D97-AF65-F5344CB8AC3E}">
        <p14:creationId xmlns:p14="http://schemas.microsoft.com/office/powerpoint/2010/main" val="40198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Entstehung von Wind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Picture 2" descr="C:\Users\Malte\Desktop\Projekt Windkraft\Hoch und Tiefdruckgebi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340768"/>
            <a:ext cx="7983617" cy="45365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17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4" y="3794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Wind auf der Welt</a:t>
            </a:r>
            <a:endParaRPr lang="de-DE" dirty="0"/>
          </a:p>
        </p:txBody>
      </p:sp>
      <p:pic>
        <p:nvPicPr>
          <p:cNvPr id="2050" name="Picture 2" descr="C:\Users\Malte\Desktop\Projekt Windkraft\Wind Durchschnitt Juli Janu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980728"/>
            <a:ext cx="4929455" cy="570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91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Wind in Deutschland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3968" y="1556792"/>
            <a:ext cx="4402832" cy="4569371"/>
          </a:xfrm>
        </p:spPr>
        <p:txBody>
          <a:bodyPr/>
          <a:lstStyle/>
          <a:p>
            <a:r>
              <a:rPr lang="de-DE" dirty="0" smtClean="0"/>
              <a:t>Norddeutschland  ist am lukrativsten</a:t>
            </a:r>
          </a:p>
          <a:p>
            <a:r>
              <a:rPr lang="de-DE" dirty="0" smtClean="0"/>
              <a:t>Süddeutschland schlechtere Bedingungen</a:t>
            </a:r>
          </a:p>
          <a:p>
            <a:r>
              <a:rPr lang="de-DE" dirty="0" smtClean="0"/>
              <a:t>Niedersachen hat die meisten WKA</a:t>
            </a:r>
          </a:p>
          <a:p>
            <a:endParaRPr lang="de-DE" dirty="0"/>
          </a:p>
        </p:txBody>
      </p:sp>
      <p:pic>
        <p:nvPicPr>
          <p:cNvPr id="3074" name="Picture 2" descr="C:\Users\Malte\Desktop\Projekt Windkraft\Winddurchschnitt und WKA in 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600400" cy="54060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31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Bauarten</a:t>
            </a:r>
            <a:br>
              <a:rPr lang="de-DE" dirty="0" smtClean="0"/>
            </a:br>
            <a:r>
              <a:rPr lang="de-DE" dirty="0" smtClean="0"/>
              <a:t>vertikal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32040" y="1700808"/>
            <a:ext cx="3816424" cy="3672408"/>
          </a:xfrm>
        </p:spPr>
        <p:txBody>
          <a:bodyPr/>
          <a:lstStyle/>
          <a:p>
            <a:r>
              <a:rPr lang="de-DE" dirty="0" smtClean="0"/>
              <a:t>Vorteil: Unabhängig von Windrichtung</a:t>
            </a:r>
          </a:p>
          <a:p>
            <a:r>
              <a:rPr lang="de-DE" dirty="0" smtClean="0"/>
              <a:t>Nachteile: schwer Regelbar Eigenschwingungen Materialermüdung geringe Effektivität</a:t>
            </a:r>
            <a:endParaRPr lang="de-DE" dirty="0"/>
          </a:p>
        </p:txBody>
      </p:sp>
      <p:pic>
        <p:nvPicPr>
          <p:cNvPr id="6146" name="Picture 2" descr="C:\Users\Malte\Desktop\Projekt Windkraft\Bauarten der Windkraftanl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762500" cy="34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03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Bauart</a:t>
            </a:r>
            <a:br>
              <a:rPr lang="de-DE" dirty="0" smtClean="0"/>
            </a:br>
            <a:r>
              <a:rPr lang="de-DE" dirty="0" smtClean="0"/>
              <a:t>Horizontalläufer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56792"/>
            <a:ext cx="3898776" cy="4569371"/>
          </a:xfrm>
        </p:spPr>
        <p:txBody>
          <a:bodyPr/>
          <a:lstStyle/>
          <a:p>
            <a:r>
              <a:rPr lang="de-DE" b="1" dirty="0" smtClean="0"/>
              <a:t>LUV: </a:t>
            </a:r>
            <a:r>
              <a:rPr lang="de-DE" dirty="0" smtClean="0"/>
              <a:t>muss ausgerichtet werden</a:t>
            </a:r>
          </a:p>
          <a:p>
            <a:r>
              <a:rPr lang="de-DE" b="1" dirty="0" smtClean="0"/>
              <a:t>LEE: </a:t>
            </a:r>
            <a:r>
              <a:rPr lang="de-DE" dirty="0" smtClean="0"/>
              <a:t>automatische Ausrichtung </a:t>
            </a:r>
          </a:p>
          <a:p>
            <a:pPr marL="0" indent="0">
              <a:buNone/>
            </a:pPr>
            <a:r>
              <a:rPr lang="de-DE" b="1" dirty="0" smtClean="0"/>
              <a:t>   </a:t>
            </a:r>
            <a:r>
              <a:rPr lang="de-DE" dirty="0" smtClean="0"/>
              <a:t>Windschatten vom            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Mast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Nicht sturmsicher</a:t>
            </a:r>
          </a:p>
        </p:txBody>
      </p:sp>
      <p:pic>
        <p:nvPicPr>
          <p:cNvPr id="7170" name="Picture 2" descr="C:\Users\Malte\Desktop\Projekt Windkraft\LUV und LEE Läuf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2816"/>
            <a:ext cx="4977776" cy="424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75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</Words>
  <Application>Microsoft Office PowerPoint</Application>
  <PresentationFormat>Bildschirmpräsentation (4:3)</PresentationFormat>
  <Paragraphs>144</Paragraphs>
  <Slides>29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0" baseType="lpstr">
      <vt:lpstr>Larissa</vt:lpstr>
      <vt:lpstr>Windenergie Windkraftanlagen</vt:lpstr>
      <vt:lpstr>Inhalt</vt:lpstr>
      <vt:lpstr>PowerPoint-Präsentation</vt:lpstr>
      <vt:lpstr>Entstehung von Wind</vt:lpstr>
      <vt:lpstr>Entstehung von Wind</vt:lpstr>
      <vt:lpstr>Wind auf der Welt</vt:lpstr>
      <vt:lpstr>Wind in Deutschland</vt:lpstr>
      <vt:lpstr>Bauarten vertikal</vt:lpstr>
      <vt:lpstr>Bauart Horizontalläufer</vt:lpstr>
      <vt:lpstr>Warum 3 Rotorblätter?</vt:lpstr>
      <vt:lpstr>Warum 3 Rotorblätter?</vt:lpstr>
      <vt:lpstr>Prinzip eines WKA Flügel</vt:lpstr>
      <vt:lpstr>Windbetriebene  Stromgeneratoren</vt:lpstr>
      <vt:lpstr>Ein Gleichstromgenerator erzeugt Strom</vt:lpstr>
      <vt:lpstr>PowerPoint-Präsentation</vt:lpstr>
      <vt:lpstr>Wirkungsgrad</vt:lpstr>
      <vt:lpstr>Wirkungsgrad</vt:lpstr>
      <vt:lpstr>Windvorkommen über Land</vt:lpstr>
      <vt:lpstr>Entwicklung</vt:lpstr>
      <vt:lpstr>Wirtschaftlichkeit Beispielrechnung für Typ-E126 Hamburg Allermöhe</vt:lpstr>
      <vt:lpstr>Pro und Contra Windkraft</vt:lpstr>
      <vt:lpstr>Marktanteil</vt:lpstr>
      <vt:lpstr>Politik</vt:lpstr>
      <vt:lpstr>Begriffserklärung</vt:lpstr>
      <vt:lpstr>PowerPoint-Präsentation</vt:lpstr>
      <vt:lpstr>Offshore Windpark Windverhältnisse</vt:lpstr>
      <vt:lpstr>Offshore Vor und Nachteile</vt:lpstr>
      <vt:lpstr>Quellen </vt:lpstr>
      <vt:lpstr>Ende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Malte</dc:creator>
  <cp:lastModifiedBy>Malte</cp:lastModifiedBy>
  <cp:revision>82</cp:revision>
  <cp:lastPrinted>2012-04-12T15:56:44Z</cp:lastPrinted>
  <dcterms:created xsi:type="dcterms:W3CDTF">2012-03-29T12:32:01Z</dcterms:created>
  <dcterms:modified xsi:type="dcterms:W3CDTF">2012-04-17T18:52:15Z</dcterms:modified>
</cp:coreProperties>
</file>